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34"/>
  </p:notesMasterIdLst>
  <p:sldIdLst>
    <p:sldId id="256" r:id="rId3"/>
    <p:sldId id="282" r:id="rId4"/>
    <p:sldId id="274" r:id="rId5"/>
    <p:sldId id="281" r:id="rId6"/>
    <p:sldId id="278" r:id="rId7"/>
    <p:sldId id="279" r:id="rId8"/>
    <p:sldId id="280" r:id="rId9"/>
    <p:sldId id="284" r:id="rId10"/>
    <p:sldId id="327" r:id="rId11"/>
    <p:sldId id="285" r:id="rId12"/>
    <p:sldId id="288" r:id="rId13"/>
    <p:sldId id="330" r:id="rId14"/>
    <p:sldId id="289" r:id="rId15"/>
    <p:sldId id="328" r:id="rId16"/>
    <p:sldId id="290" r:id="rId17"/>
    <p:sldId id="291" r:id="rId18"/>
    <p:sldId id="292" r:id="rId19"/>
    <p:sldId id="296" r:id="rId20"/>
    <p:sldId id="294" r:id="rId21"/>
    <p:sldId id="336" r:id="rId22"/>
    <p:sldId id="297" r:id="rId23"/>
    <p:sldId id="300" r:id="rId24"/>
    <p:sldId id="335" r:id="rId25"/>
    <p:sldId id="298" r:id="rId26"/>
    <p:sldId id="329" r:id="rId27"/>
    <p:sldId id="295" r:id="rId28"/>
    <p:sldId id="301" r:id="rId29"/>
    <p:sldId id="304" r:id="rId30"/>
    <p:sldId id="338" r:id="rId31"/>
    <p:sldId id="337" r:id="rId32"/>
    <p:sldId id="333" r:id="rId33"/>
  </p:sldIdLst>
  <p:sldSz cx="10080625" cy="6858000"/>
  <p:notesSz cx="6888163" cy="10020300"/>
  <p:embeddedFontLst>
    <p:embeddedFont>
      <p:font typeface="Arial Narrow" panose="020B0606020202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68" autoAdjust="0"/>
    <p:restoredTop sz="94660"/>
  </p:normalViewPr>
  <p:slideViewPr>
    <p:cSldViewPr snapToGrid="0">
      <p:cViewPr varScale="1">
        <p:scale>
          <a:sx n="159" d="100"/>
          <a:sy n="159" d="100"/>
        </p:scale>
        <p:origin x="1206" y="138"/>
      </p:cViewPr>
      <p:guideLst>
        <p:guide orient="horz" pos="2160"/>
        <p:guide pos="317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7: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73038" y="449263"/>
            <a:ext cx="6751637" cy="4592637"/>
          </a:xfrm>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1796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zz85.github.io/kafka-streams-viz/"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2"/>
          <p:cNvSpPr txBox="1">
            <a:spLocks noGrp="1"/>
          </p:cNvSpPr>
          <p:nvPr>
            <p:ph type="ctrTitle"/>
          </p:nvPr>
        </p:nvSpPr>
        <p:spPr>
          <a:xfrm>
            <a:off x="0" y="2130425"/>
            <a:ext cx="100806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0"/>
              <a:buFont typeface="Arial Narrow"/>
              <a:buNone/>
            </a:pPr>
            <a:r>
              <a:rPr lang="en-US" sz="8000" b="1" i="1" u="none" strike="noStrike" cap="none" dirty="0">
                <a:solidFill>
                  <a:schemeClr val="lt1"/>
                </a:solidFill>
                <a:latin typeface="Arial Narrow"/>
                <a:ea typeface="Arial Narrow"/>
                <a:cs typeface="Arial Narrow"/>
                <a:sym typeface="Arial Narrow"/>
              </a:rPr>
              <a:t>Kafka Streams</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Stateless processors</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9359900" cy="5184775"/>
          </a:xfrm>
        </p:spPr>
        <p:txBody>
          <a:bodyPr/>
          <a:lstStyle/>
          <a:p>
            <a:pPr marL="12700" indent="0" algn="l">
              <a:buNone/>
            </a:pPr>
            <a:r>
              <a:rPr lang="en-US" sz="1600" b="1" dirty="0">
                <a:solidFill>
                  <a:schemeClr val="tx1"/>
                </a:solidFill>
                <a:latin typeface="+mn-lt"/>
              </a:rPr>
              <a:t>b</a:t>
            </a:r>
            <a:r>
              <a:rPr lang="en-US" sz="1600" b="1" i="0" dirty="0">
                <a:solidFill>
                  <a:schemeClr val="tx1"/>
                </a:solidFill>
                <a:effectLst/>
                <a:latin typeface="+mn-lt"/>
              </a:rPr>
              <a:t>ranch()</a:t>
            </a:r>
            <a:r>
              <a:rPr lang="en-US" sz="1600" i="0" dirty="0">
                <a:solidFill>
                  <a:schemeClr val="tx1"/>
                </a:solidFill>
                <a:effectLst/>
                <a:latin typeface="+mn-lt"/>
              </a:rPr>
              <a:t> splits the stream into one or more streams based on predicates</a:t>
            </a:r>
            <a:endParaRPr lang="en-US" sz="1600" dirty="0">
              <a:solidFill>
                <a:schemeClr val="tx1"/>
              </a:solidFill>
              <a:latin typeface="+mn-lt"/>
            </a:endParaRPr>
          </a:p>
          <a:p>
            <a:pPr marL="12700" indent="0" algn="l">
              <a:buNone/>
            </a:pPr>
            <a:endParaRPr lang="en-US" sz="1000" i="0" dirty="0">
              <a:solidFill>
                <a:schemeClr val="tx1"/>
              </a:solidFill>
              <a:effectLst/>
              <a:latin typeface="+mn-lt"/>
            </a:endParaRPr>
          </a:p>
          <a:p>
            <a:pPr marL="12700" indent="0" algn="l">
              <a:buNone/>
            </a:pPr>
            <a:r>
              <a:rPr lang="en-US" sz="1200" i="0" dirty="0" err="1">
                <a:solidFill>
                  <a:schemeClr val="tx1"/>
                </a:solidFill>
                <a:effectLst/>
                <a:latin typeface="Consolas" panose="020B0609020204030204" pitchFamily="49" charset="0"/>
              </a:rPr>
              <a:t>KStream</a:t>
            </a:r>
            <a:r>
              <a:rPr lang="en-US" sz="1200" i="0" dirty="0">
                <a:solidFill>
                  <a:schemeClr val="tx1"/>
                </a:solidFill>
                <a:effectLst/>
                <a:latin typeface="Consolas" panose="020B0609020204030204" pitchFamily="49" charset="0"/>
              </a:rPr>
              <a:t>&lt;String, String&gt; stream = ...;</a:t>
            </a:r>
          </a:p>
          <a:p>
            <a:pPr marL="12700" indent="0" algn="l">
              <a:buNone/>
            </a:pPr>
            <a:r>
              <a:rPr lang="en-US" sz="1200" i="0" dirty="0">
                <a:solidFill>
                  <a:schemeClr val="tx1"/>
                </a:solidFill>
                <a:effectLst/>
                <a:latin typeface="Consolas" panose="020B0609020204030204" pitchFamily="49" charset="0"/>
              </a:rPr>
              <a:t>Map&lt;String, </a:t>
            </a:r>
            <a:r>
              <a:rPr lang="en-US" sz="1200" i="0" dirty="0" err="1">
                <a:solidFill>
                  <a:schemeClr val="tx1"/>
                </a:solidFill>
                <a:effectLst/>
                <a:latin typeface="Consolas" panose="020B0609020204030204" pitchFamily="49" charset="0"/>
              </a:rPr>
              <a:t>KStream</a:t>
            </a:r>
            <a:r>
              <a:rPr lang="en-US" sz="1200" i="0" dirty="0">
                <a:solidFill>
                  <a:schemeClr val="tx1"/>
                </a:solidFill>
                <a:effectLst/>
                <a:latin typeface="Consolas" panose="020B0609020204030204" pitchFamily="49" charset="0"/>
              </a:rPr>
              <a:t>&lt;String, String&gt;&gt; branches =</a:t>
            </a:r>
          </a:p>
          <a:p>
            <a:pPr marL="12700" indent="0" algn="l">
              <a:buNone/>
            </a:pPr>
            <a:r>
              <a:rPr lang="en-US" sz="1200" i="0" dirty="0">
                <a:solidFill>
                  <a:schemeClr val="tx1"/>
                </a:solidFill>
                <a:effectLst/>
                <a:latin typeface="Consolas" panose="020B0609020204030204" pitchFamily="49" charset="0"/>
              </a:rPr>
              <a:t>  </a:t>
            </a:r>
            <a:r>
              <a:rPr lang="en-US" sz="1200" i="0" dirty="0" err="1">
                <a:solidFill>
                  <a:schemeClr val="tx1"/>
                </a:solidFill>
                <a:effectLst/>
                <a:latin typeface="Consolas" panose="020B0609020204030204" pitchFamily="49" charset="0"/>
              </a:rPr>
              <a:t>stream.split</a:t>
            </a:r>
            <a:r>
              <a:rPr lang="en-US" sz="1200" i="0" dirty="0">
                <a:solidFill>
                  <a:schemeClr val="tx1"/>
                </a:solidFill>
                <a:effectLst/>
                <a:latin typeface="Consolas" panose="020B0609020204030204" pitchFamily="49" charset="0"/>
              </a:rPr>
              <a:t>(Named.as("Branch-"))</a:t>
            </a:r>
          </a:p>
          <a:p>
            <a:pPr marL="12700" indent="0" algn="l">
              <a:buNone/>
            </a:pPr>
            <a:r>
              <a:rPr lang="en-US" sz="1200" dirty="0">
                <a:solidFill>
                  <a:schemeClr val="tx1"/>
                </a:solidFill>
                <a:latin typeface="Consolas" panose="020B0609020204030204" pitchFamily="49" charset="0"/>
              </a:rPr>
              <a:t>  </a:t>
            </a:r>
            <a:r>
              <a:rPr lang="en-US" sz="1200" i="0" dirty="0">
                <a:solidFill>
                  <a:schemeClr val="tx1"/>
                </a:solidFill>
                <a:effectLst/>
                <a:latin typeface="Consolas" panose="020B0609020204030204" pitchFamily="49" charset="0"/>
              </a:rPr>
              <a:t>.branch((key,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("A"),  /* first predicate  */ Branched.as("A"))</a:t>
            </a:r>
          </a:p>
          <a:p>
            <a:pPr marL="12700" indent="0" algn="l">
              <a:buNone/>
            </a:pPr>
            <a:r>
              <a:rPr lang="en-US" sz="1200" i="0" dirty="0">
                <a:solidFill>
                  <a:schemeClr val="tx1"/>
                </a:solidFill>
                <a:effectLst/>
                <a:latin typeface="Consolas" panose="020B0609020204030204" pitchFamily="49" charset="0"/>
              </a:rPr>
              <a:t>  .branch((key,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("B"),  /* second predicate */ Branched.as("B"))</a:t>
            </a:r>
          </a:p>
          <a:p>
            <a:pPr marL="12700" indent="0" algn="l">
              <a:buNone/>
            </a:pPr>
            <a:r>
              <a:rPr lang="en-US" sz="1200" i="0" dirty="0">
                <a:solidFill>
                  <a:schemeClr val="tx1"/>
                </a:solidFill>
                <a:effectLst/>
                <a:latin typeface="Consolas" panose="020B0609020204030204" pitchFamily="49" charset="0"/>
              </a:rPr>
              <a:t>  .</a:t>
            </a:r>
            <a:r>
              <a:rPr lang="en-US" sz="1200" i="0" dirty="0" err="1">
                <a:solidFill>
                  <a:schemeClr val="tx1"/>
                </a:solidFill>
                <a:effectLst/>
                <a:latin typeface="Consolas" panose="020B0609020204030204" pitchFamily="49" charset="0"/>
              </a:rPr>
              <a:t>defaultBranch</a:t>
            </a:r>
            <a:r>
              <a:rPr lang="en-US" sz="1200" i="0" dirty="0">
                <a:solidFill>
                  <a:schemeClr val="tx1"/>
                </a:solidFill>
                <a:effectLst/>
                <a:latin typeface="Consolas" panose="020B0609020204030204" pitchFamily="49" charset="0"/>
              </a:rPr>
              <a:t>(Branched.as("C"))</a:t>
            </a:r>
          </a:p>
          <a:p>
            <a:pPr marL="12700" indent="0" algn="l">
              <a:buNone/>
            </a:pPr>
            <a:r>
              <a:rPr lang="en-US" sz="1200" i="0" dirty="0">
                <a:solidFill>
                  <a:schemeClr val="tx1"/>
                </a:solidFill>
                <a:effectLst/>
                <a:latin typeface="Consolas" panose="020B0609020204030204" pitchFamily="49" charset="0"/>
              </a:rPr>
              <a:t>);</a:t>
            </a: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a:solidFill>
                  <a:schemeClr val="tx1"/>
                </a:solidFill>
                <a:latin typeface="Consolas" panose="020B0609020204030204" pitchFamily="49" charset="0"/>
              </a:rPr>
              <a:t>Or:</a:t>
            </a: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stream = ...;</a:t>
            </a:r>
          </a:p>
          <a:p>
            <a:pPr marL="12700" indent="0" algn="l">
              <a:buNone/>
            </a:pPr>
            <a:r>
              <a:rPr lang="en-US" sz="1200" dirty="0" err="1">
                <a:solidFill>
                  <a:schemeClr val="tx1"/>
                </a:solidFill>
                <a:latin typeface="Consolas" panose="020B0609020204030204" pitchFamily="49" charset="0"/>
              </a:rPr>
              <a:t>stream.filter</a:t>
            </a:r>
            <a:r>
              <a:rPr lang="en-US" sz="1200" dirty="0">
                <a:solidFill>
                  <a:schemeClr val="tx1"/>
                </a:solidFill>
                <a:latin typeface="Consolas" panose="020B0609020204030204" pitchFamily="49" charset="0"/>
              </a:rPr>
              <a:t>((key,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("A")</a:t>
            </a:r>
            <a:r>
              <a:rPr lang="en-US" sz="1200" dirty="0">
                <a:solidFill>
                  <a:schemeClr val="tx1"/>
                </a:solidFill>
                <a:latin typeface="Consolas" panose="020B0609020204030204" pitchFamily="49" charset="0"/>
              </a:rPr>
              <a:t>).to(“Branch-A");</a:t>
            </a:r>
          </a:p>
          <a:p>
            <a:pPr marL="12700" indent="0" algn="l">
              <a:buNone/>
            </a:pPr>
            <a:r>
              <a:rPr lang="en-US" sz="1200" dirty="0" err="1">
                <a:solidFill>
                  <a:schemeClr val="tx1"/>
                </a:solidFill>
                <a:latin typeface="Consolas" panose="020B0609020204030204" pitchFamily="49" charset="0"/>
              </a:rPr>
              <a:t>stream.filter</a:t>
            </a:r>
            <a:r>
              <a:rPr lang="en-US" sz="1200" dirty="0">
                <a:solidFill>
                  <a:schemeClr val="tx1"/>
                </a:solidFill>
                <a:latin typeface="Consolas" panose="020B0609020204030204" pitchFamily="49" charset="0"/>
              </a:rPr>
              <a:t>((key,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(“B")</a:t>
            </a:r>
            <a:r>
              <a:rPr lang="en-US" sz="1200" dirty="0">
                <a:solidFill>
                  <a:schemeClr val="tx1"/>
                </a:solidFill>
                <a:latin typeface="Consolas" panose="020B0609020204030204" pitchFamily="49" charset="0"/>
              </a:rPr>
              <a:t>).to(“Branch-B");</a:t>
            </a:r>
          </a:p>
          <a:p>
            <a:pPr marL="12700" indent="0">
              <a:buNone/>
            </a:pPr>
            <a:r>
              <a:rPr lang="en-US" sz="1200" dirty="0" err="1">
                <a:solidFill>
                  <a:schemeClr val="tx1"/>
                </a:solidFill>
                <a:latin typeface="Consolas" panose="020B0609020204030204" pitchFamily="49" charset="0"/>
              </a:rPr>
              <a:t>stream.filter</a:t>
            </a:r>
            <a:r>
              <a:rPr lang="en-US" sz="1200" dirty="0">
                <a:solidFill>
                  <a:schemeClr val="tx1"/>
                </a:solidFill>
                <a:latin typeface="Consolas" panose="020B0609020204030204" pitchFamily="49" charset="0"/>
              </a:rPr>
              <a:t>((key,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("A") &amp;&amp; </a:t>
            </a:r>
            <a:r>
              <a:rPr lang="en-US" sz="1200" dirty="0">
                <a:solidFill>
                  <a:schemeClr val="tx1"/>
                </a:solidFill>
                <a:latin typeface="Consolas" panose="020B0609020204030204" pitchFamily="49" charset="0"/>
              </a:rPr>
              <a:t>!</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(“B")</a:t>
            </a:r>
            <a:r>
              <a:rPr lang="en-US" sz="1200" dirty="0">
                <a:solidFill>
                  <a:schemeClr val="tx1"/>
                </a:solidFill>
                <a:latin typeface="Consolas" panose="020B0609020204030204" pitchFamily="49" charset="0"/>
              </a:rPr>
              <a:t>).to(“Branch-C");</a:t>
            </a:r>
          </a:p>
          <a:p>
            <a:pPr marL="12700" indent="0" algn="l">
              <a:buNone/>
            </a:pPr>
            <a:endParaRPr lang="en-US" sz="1000" i="0" dirty="0">
              <a:solidFill>
                <a:schemeClr val="tx1"/>
              </a:solidFill>
              <a:effectLst/>
              <a:latin typeface="Consolas" panose="020B0609020204030204" pitchFamily="49" charset="0"/>
            </a:endParaRPr>
          </a:p>
        </p:txBody>
      </p:sp>
      <p:pic>
        <p:nvPicPr>
          <p:cNvPr id="6" name="Billede 5">
            <a:extLst>
              <a:ext uri="{FF2B5EF4-FFF2-40B4-BE49-F238E27FC236}">
                <a16:creationId xmlns:a16="http://schemas.microsoft.com/office/drawing/2014/main" id="{B797E89E-D330-58D4-828E-553412E0D66D}"/>
              </a:ext>
            </a:extLst>
          </p:cNvPr>
          <p:cNvPicPr>
            <a:picLocks/>
          </p:cNvPicPr>
          <p:nvPr/>
        </p:nvPicPr>
        <p:blipFill>
          <a:blip r:embed="rId2"/>
          <a:stretch>
            <a:fillRect/>
          </a:stretch>
        </p:blipFill>
        <p:spPr>
          <a:xfrm>
            <a:off x="3589361" y="3429000"/>
            <a:ext cx="3813054" cy="676275"/>
          </a:xfrm>
          <a:prstGeom prst="rect">
            <a:avLst/>
          </a:prstGeom>
        </p:spPr>
      </p:pic>
    </p:spTree>
    <p:extLst>
      <p:ext uri="{BB962C8B-B14F-4D97-AF65-F5344CB8AC3E}">
        <p14:creationId xmlns:p14="http://schemas.microsoft.com/office/powerpoint/2010/main" val="533162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Stateless processors </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9359900" cy="5184775"/>
          </a:xfrm>
        </p:spPr>
        <p:txBody>
          <a:bodyPr/>
          <a:lstStyle/>
          <a:p>
            <a:pPr marL="12700" indent="0" algn="l">
              <a:buNone/>
            </a:pPr>
            <a:r>
              <a:rPr lang="en-US" sz="1600" b="1" i="0" dirty="0">
                <a:solidFill>
                  <a:schemeClr val="tx1"/>
                </a:solidFill>
                <a:effectLst/>
                <a:latin typeface="+mn-lt"/>
              </a:rPr>
              <a:t>filter()</a:t>
            </a:r>
            <a:r>
              <a:rPr lang="en-US" sz="1600" i="0" dirty="0">
                <a:solidFill>
                  <a:schemeClr val="tx1"/>
                </a:solidFill>
                <a:effectLst/>
                <a:latin typeface="+mn-lt"/>
              </a:rPr>
              <a:t> removes records from a stream based on a predicates</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stream = ...;</a:t>
            </a:r>
          </a:p>
          <a:p>
            <a:pPr marL="12700" indent="0" algn="l">
              <a:buNone/>
            </a:pPr>
            <a:r>
              <a:rPr lang="en-US" sz="1200" dirty="0" err="1">
                <a:solidFill>
                  <a:schemeClr val="tx1"/>
                </a:solidFill>
                <a:latin typeface="Consolas" panose="020B0609020204030204" pitchFamily="49" charset="0"/>
              </a:rPr>
              <a:t>stream.filter</a:t>
            </a:r>
            <a:r>
              <a:rPr lang="en-US" sz="1200" dirty="0">
                <a:solidFill>
                  <a:schemeClr val="tx1"/>
                </a:solidFill>
                <a:latin typeface="Consolas" panose="020B0609020204030204" pitchFamily="49" charset="0"/>
              </a:rPr>
              <a:t>((key,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("A")</a:t>
            </a:r>
            <a:r>
              <a:rPr lang="en-US" sz="1200" dirty="0">
                <a:solidFill>
                  <a:schemeClr val="tx1"/>
                </a:solidFill>
                <a:latin typeface="Consolas" panose="020B0609020204030204" pitchFamily="49" charset="0"/>
              </a:rPr>
              <a:t>);</a:t>
            </a:r>
          </a:p>
          <a:p>
            <a:pPr marL="12700" indent="0" algn="l">
              <a:buNone/>
            </a:pPr>
            <a:endParaRPr lang="en-US" sz="1200" dirty="0">
              <a:solidFill>
                <a:schemeClr val="tx1"/>
              </a:solidFill>
              <a:latin typeface="Consolas" panose="020B0609020204030204" pitchFamily="49" charset="0"/>
            </a:endParaRPr>
          </a:p>
          <a:p>
            <a:pPr marL="12700" indent="0" algn="l">
              <a:buNone/>
            </a:pPr>
            <a:endParaRPr lang="en-US" sz="1200" dirty="0">
              <a:solidFill>
                <a:schemeClr val="tx1"/>
              </a:solidFill>
              <a:latin typeface="Consolas" panose="020B0609020204030204" pitchFamily="49" charset="0"/>
            </a:endParaRPr>
          </a:p>
          <a:p>
            <a:pPr marL="12700" indent="0">
              <a:buNone/>
            </a:pPr>
            <a:endParaRPr lang="en-US" sz="1600" b="1" i="0" dirty="0">
              <a:solidFill>
                <a:schemeClr val="tx1"/>
              </a:solidFill>
              <a:effectLst/>
              <a:latin typeface="+mn-lt"/>
            </a:endParaRPr>
          </a:p>
          <a:p>
            <a:pPr marL="12700" indent="0">
              <a:buNone/>
            </a:pPr>
            <a:endParaRPr lang="en-US" sz="1600" b="1" i="0" dirty="0">
              <a:solidFill>
                <a:schemeClr val="tx1"/>
              </a:solidFill>
              <a:effectLst/>
              <a:latin typeface="+mn-lt"/>
            </a:endParaRPr>
          </a:p>
          <a:p>
            <a:pPr marL="12700" indent="0">
              <a:buNone/>
            </a:pPr>
            <a:r>
              <a:rPr lang="en-US" sz="1600" b="1" i="0" dirty="0" err="1">
                <a:solidFill>
                  <a:schemeClr val="tx1"/>
                </a:solidFill>
                <a:effectLst/>
                <a:latin typeface="+mn-lt"/>
              </a:rPr>
              <a:t>groupBy</a:t>
            </a:r>
            <a:r>
              <a:rPr lang="en-US" sz="1600" b="1" i="0" dirty="0">
                <a:solidFill>
                  <a:schemeClr val="tx1"/>
                </a:solidFill>
                <a:effectLst/>
                <a:latin typeface="+mn-lt"/>
              </a:rPr>
              <a:t>()</a:t>
            </a:r>
            <a:r>
              <a:rPr lang="en-US" sz="1600" i="0" dirty="0">
                <a:solidFill>
                  <a:schemeClr val="tx1"/>
                </a:solidFill>
                <a:effectLst/>
                <a:latin typeface="+mn-lt"/>
              </a:rPr>
              <a:t> groups records by a new key</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&lt;byte[], String&gt; stream = ...;</a:t>
            </a:r>
          </a:p>
          <a:p>
            <a:pPr marL="12700" indent="0" algn="l">
              <a:buNone/>
            </a:pPr>
            <a:r>
              <a:rPr lang="en-US" sz="1200" dirty="0" err="1">
                <a:solidFill>
                  <a:schemeClr val="tx1"/>
                </a:solidFill>
                <a:latin typeface="Consolas" panose="020B0609020204030204" pitchFamily="49" charset="0"/>
              </a:rPr>
              <a:t>KGroupedStream</a:t>
            </a:r>
            <a:r>
              <a:rPr lang="en-US" sz="1200" dirty="0">
                <a:solidFill>
                  <a:schemeClr val="tx1"/>
                </a:solidFill>
                <a:latin typeface="Consolas" panose="020B0609020204030204" pitchFamily="49" charset="0"/>
              </a:rPr>
              <a:t>&lt;String, String&gt; </a:t>
            </a:r>
            <a:r>
              <a:rPr lang="en-US" sz="1200" dirty="0" err="1">
                <a:solidFill>
                  <a:schemeClr val="tx1"/>
                </a:solidFill>
                <a:latin typeface="Consolas" panose="020B0609020204030204" pitchFamily="49" charset="0"/>
              </a:rPr>
              <a:t>groupedStream</a:t>
            </a:r>
            <a:r>
              <a:rPr lang="en-US" sz="1200" dirty="0">
                <a:solidFill>
                  <a:schemeClr val="tx1"/>
                </a:solidFill>
                <a:latin typeface="Consolas" panose="020B0609020204030204" pitchFamily="49" charset="0"/>
              </a:rPr>
              <a:t> = </a:t>
            </a:r>
            <a:r>
              <a:rPr lang="en-US" sz="1200" dirty="0" err="1">
                <a:solidFill>
                  <a:schemeClr val="tx1"/>
                </a:solidFill>
                <a:latin typeface="Consolas" panose="020B0609020204030204" pitchFamily="49" charset="0"/>
              </a:rPr>
              <a:t>stream.groupBy</a:t>
            </a:r>
            <a:r>
              <a:rPr lang="en-US" sz="1200" dirty="0">
                <a:solidFill>
                  <a:schemeClr val="tx1"/>
                </a:solidFill>
                <a:latin typeface="Consolas" panose="020B0609020204030204" pitchFamily="49" charset="0"/>
              </a:rPr>
              <a:t>((key, value) -&gt; key, </a:t>
            </a:r>
            <a:r>
              <a:rPr lang="en-US" sz="1200" dirty="0" err="1">
                <a:solidFill>
                  <a:schemeClr val="tx1"/>
                </a:solidFill>
                <a:latin typeface="Consolas" panose="020B0609020204030204" pitchFamily="49" charset="0"/>
              </a:rPr>
              <a:t>Grouped.with</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Serdes.String</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Serdes.String</a:t>
            </a:r>
            <a:r>
              <a:rPr lang="en-US" sz="1200" dirty="0">
                <a:solidFill>
                  <a:schemeClr val="tx1"/>
                </a:solidFill>
                <a:latin typeface="Consolas" panose="020B0609020204030204" pitchFamily="49" charset="0"/>
              </a:rPr>
              <a:t>())); </a:t>
            </a:r>
            <a:br>
              <a:rPr lang="en-US" sz="1200" dirty="0">
                <a:solidFill>
                  <a:schemeClr val="tx1"/>
                </a:solidFill>
                <a:latin typeface="Consolas" panose="020B0609020204030204" pitchFamily="49" charset="0"/>
              </a:rPr>
            </a:br>
            <a:endParaRPr lang="en-US" sz="1200" dirty="0">
              <a:solidFill>
                <a:schemeClr val="tx1"/>
              </a:solidFill>
              <a:latin typeface="Consolas" panose="020B0609020204030204" pitchFamily="49" charset="0"/>
            </a:endParaRPr>
          </a:p>
          <a:p>
            <a:pPr marL="12700" indent="0" algn="l">
              <a:buNone/>
            </a:pPr>
            <a:endParaRPr lang="en-US" sz="1200" dirty="0">
              <a:solidFill>
                <a:schemeClr val="tx1"/>
              </a:solidFill>
              <a:latin typeface="Consolas" panose="020B0609020204030204" pitchFamily="49" charset="0"/>
            </a:endParaRPr>
          </a:p>
        </p:txBody>
      </p:sp>
      <p:pic>
        <p:nvPicPr>
          <p:cNvPr id="5" name="Billede 4">
            <a:extLst>
              <a:ext uri="{FF2B5EF4-FFF2-40B4-BE49-F238E27FC236}">
                <a16:creationId xmlns:a16="http://schemas.microsoft.com/office/drawing/2014/main" id="{68B3A85C-80D1-0666-8748-DAC3412BD00C}"/>
              </a:ext>
            </a:extLst>
          </p:cNvPr>
          <p:cNvPicPr>
            <a:picLocks/>
          </p:cNvPicPr>
          <p:nvPr/>
        </p:nvPicPr>
        <p:blipFill>
          <a:blip r:embed="rId2"/>
          <a:stretch>
            <a:fillRect/>
          </a:stretch>
        </p:blipFill>
        <p:spPr>
          <a:xfrm>
            <a:off x="3502083" y="2411531"/>
            <a:ext cx="3622368" cy="676275"/>
          </a:xfrm>
          <a:prstGeom prst="rect">
            <a:avLst/>
          </a:prstGeom>
        </p:spPr>
      </p:pic>
      <p:pic>
        <p:nvPicPr>
          <p:cNvPr id="10" name="Billede 9">
            <a:extLst>
              <a:ext uri="{FF2B5EF4-FFF2-40B4-BE49-F238E27FC236}">
                <a16:creationId xmlns:a16="http://schemas.microsoft.com/office/drawing/2014/main" id="{39A85F6F-4C7C-5677-5941-6BC5C0C740D7}"/>
              </a:ext>
            </a:extLst>
          </p:cNvPr>
          <p:cNvPicPr>
            <a:picLocks/>
          </p:cNvPicPr>
          <p:nvPr/>
        </p:nvPicPr>
        <p:blipFill>
          <a:blip r:embed="rId3"/>
          <a:stretch>
            <a:fillRect/>
          </a:stretch>
        </p:blipFill>
        <p:spPr>
          <a:xfrm>
            <a:off x="2870033" y="5338763"/>
            <a:ext cx="3467100" cy="933450"/>
          </a:xfrm>
          <a:prstGeom prst="rect">
            <a:avLst/>
          </a:prstGeom>
        </p:spPr>
      </p:pic>
    </p:spTree>
    <p:extLst>
      <p:ext uri="{BB962C8B-B14F-4D97-AF65-F5344CB8AC3E}">
        <p14:creationId xmlns:p14="http://schemas.microsoft.com/office/powerpoint/2010/main" val="61920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072438" cy="3991435"/>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filtered stream</a:t>
            </a:r>
          </a:p>
          <a:p>
            <a:pPr lvl="1"/>
            <a:r>
              <a:rPr lang="en-US" sz="1400" dirty="0"/>
              <a:t>Create an input topic named </a:t>
            </a:r>
            <a:r>
              <a:rPr lang="en-US" sz="1400" dirty="0" err="1">
                <a:latin typeface="Consolas" panose="020B0609020204030204" pitchFamily="49" charset="0"/>
              </a:rPr>
              <a:t>inputTopic</a:t>
            </a:r>
            <a:r>
              <a:rPr lang="en-US" sz="1400" dirty="0"/>
              <a:t> and an output topic named </a:t>
            </a:r>
            <a:r>
              <a:rPr lang="en-US" sz="1400" dirty="0" err="1">
                <a:latin typeface="Consolas" panose="020B0609020204030204" pitchFamily="49" charset="0"/>
              </a:rPr>
              <a:t>outputTopic</a:t>
            </a:r>
            <a:endParaRPr lang="en-US" sz="1400" dirty="0">
              <a:latin typeface="Consolas" panose="020B0609020204030204" pitchFamily="49" charset="0"/>
            </a:endParaRPr>
          </a:p>
          <a:p>
            <a:pPr lvl="1"/>
            <a:r>
              <a:rPr lang="en-US" sz="1400" dirty="0"/>
              <a:t>Write a topology that read messages from input topic, filter off all messages not containing the letter ‘a’ or ‘A’ (uppercase) and write them to output topic</a:t>
            </a:r>
          </a:p>
          <a:p>
            <a:pPr lvl="1"/>
            <a:r>
              <a:rPr lang="en-US" sz="1400" dirty="0"/>
              <a:t>Start the stream application</a:t>
            </a:r>
          </a:p>
          <a:p>
            <a:pPr lvl="1"/>
            <a:r>
              <a:rPr lang="en-US" sz="1400" dirty="0"/>
              <a:t>Start a producer that produces messages to the input topic like this:</a:t>
            </a:r>
          </a:p>
          <a:p>
            <a:pPr lvl="1"/>
            <a:r>
              <a:rPr lang="en-US" sz="1400" dirty="0"/>
              <a:t>Open </a:t>
            </a:r>
            <a:r>
              <a:rPr lang="en-US" sz="1400" dirty="0" err="1"/>
              <a:t>powershell</a:t>
            </a:r>
            <a:r>
              <a:rPr lang="en-US" sz="1400" dirty="0"/>
              <a:t> window and navigate to &lt;project&gt;/docker folder</a:t>
            </a:r>
          </a:p>
          <a:p>
            <a:pPr lvl="1"/>
            <a:r>
              <a:rPr lang="en-US" sz="1400" dirty="0"/>
              <a:t>Type </a:t>
            </a:r>
            <a:r>
              <a:rPr lang="en-US" sz="1400" b="1" dirty="0">
                <a:latin typeface="Consolas" panose="020B0609020204030204" pitchFamily="49" charset="0"/>
              </a:rPr>
              <a:t>.\kafka-producer-perf-test.bat --topic </a:t>
            </a:r>
            <a:r>
              <a:rPr lang="en-US" sz="1400" b="1" dirty="0" err="1">
                <a:latin typeface="Consolas" panose="020B0609020204030204" pitchFamily="49" charset="0"/>
              </a:rPr>
              <a:t>inputTopic</a:t>
            </a:r>
            <a:r>
              <a:rPr lang="en-US" sz="1400" b="1" dirty="0">
                <a:latin typeface="Consolas" panose="020B0609020204030204" pitchFamily="49" charset="0"/>
              </a:rPr>
              <a:t> --num-records 10000 --throughput 1 --record-size 5</a:t>
            </a:r>
          </a:p>
          <a:p>
            <a:pPr lvl="1"/>
            <a:r>
              <a:rPr lang="en-US" sz="1400" dirty="0"/>
              <a:t>Open a new PowerShell window and navigate to &lt;project&gt;/docker folder:</a:t>
            </a:r>
          </a:p>
          <a:p>
            <a:pPr lvl="1"/>
            <a:r>
              <a:rPr lang="en-US" sz="1400" dirty="0"/>
              <a:t>Type </a:t>
            </a:r>
            <a:r>
              <a:rPr lang="en-US" sz="1400" b="1" dirty="0"/>
              <a:t>.\kafka-consumer.bat --topic </a:t>
            </a:r>
            <a:r>
              <a:rPr lang="en-US" sz="1400" b="1" dirty="0" err="1"/>
              <a:t>outputTopic</a:t>
            </a:r>
            <a:r>
              <a:rPr lang="en-US" sz="1400" b="1" dirty="0"/>
              <a:t> --from-beginning --property </a:t>
            </a:r>
            <a:r>
              <a:rPr lang="en-US" sz="1400" b="1" dirty="0" err="1"/>
              <a:t>print.partition</a:t>
            </a:r>
            <a:r>
              <a:rPr lang="en-US" sz="1400" b="1" dirty="0"/>
              <a:t>=true --property </a:t>
            </a:r>
            <a:r>
              <a:rPr lang="en-US" sz="1400" b="1" dirty="0" err="1"/>
              <a:t>print.offset</a:t>
            </a:r>
            <a:r>
              <a:rPr lang="en-US" sz="1400" b="1" dirty="0"/>
              <a:t>=true</a:t>
            </a:r>
            <a:endParaRPr lang="en-US" sz="1400" b="1" dirty="0">
              <a:latin typeface="Consolas" panose="020B0609020204030204" pitchFamily="49" charset="0"/>
            </a:endParaRPr>
          </a:p>
          <a:p>
            <a:pPr lvl="1"/>
            <a:r>
              <a:rPr lang="en-US" sz="1400" dirty="0"/>
              <a:t>Verify that only messages containing the letter ‘a’ are being sent to the output topic</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8.2</a:t>
            </a:r>
          </a:p>
        </p:txBody>
      </p:sp>
      <p:pic>
        <p:nvPicPr>
          <p:cNvPr id="5" name="Billede 4">
            <a:extLst>
              <a:ext uri="{FF2B5EF4-FFF2-40B4-BE49-F238E27FC236}">
                <a16:creationId xmlns:a16="http://schemas.microsoft.com/office/drawing/2014/main" id="{EC9DBF56-E2EE-759A-4FE7-4F2D0268A834}"/>
              </a:ext>
            </a:extLst>
          </p:cNvPr>
          <p:cNvPicPr>
            <a:picLocks/>
          </p:cNvPicPr>
          <p:nvPr/>
        </p:nvPicPr>
        <p:blipFill>
          <a:blip r:embed="rId2"/>
          <a:stretch>
            <a:fillRect/>
          </a:stretch>
        </p:blipFill>
        <p:spPr>
          <a:xfrm>
            <a:off x="1448593" y="5562599"/>
            <a:ext cx="5895975" cy="485775"/>
          </a:xfrm>
          <a:prstGeom prst="rect">
            <a:avLst/>
          </a:prstGeom>
        </p:spPr>
      </p:pic>
    </p:spTree>
    <p:extLst>
      <p:ext uri="{BB962C8B-B14F-4D97-AF65-F5344CB8AC3E}">
        <p14:creationId xmlns:p14="http://schemas.microsoft.com/office/powerpoint/2010/main" val="14329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Stateless processors </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9359900" cy="5184775"/>
          </a:xfrm>
        </p:spPr>
        <p:txBody>
          <a:bodyPr/>
          <a:lstStyle/>
          <a:p>
            <a:pPr marL="12700" indent="0" algn="l">
              <a:buNone/>
            </a:pPr>
            <a:r>
              <a:rPr lang="en-US" sz="1600" b="1" i="0" dirty="0">
                <a:solidFill>
                  <a:schemeClr val="tx1"/>
                </a:solidFill>
                <a:effectLst/>
                <a:latin typeface="+mn-lt"/>
              </a:rPr>
              <a:t>map() / </a:t>
            </a:r>
            <a:r>
              <a:rPr lang="en-US" sz="1600" b="1" i="0" dirty="0" err="1">
                <a:solidFill>
                  <a:schemeClr val="tx1"/>
                </a:solidFill>
                <a:effectLst/>
                <a:latin typeface="+mn-lt"/>
              </a:rPr>
              <a:t>mapValues</a:t>
            </a:r>
            <a:r>
              <a:rPr lang="en-US" sz="1600" b="1" i="0" dirty="0">
                <a:solidFill>
                  <a:schemeClr val="tx1"/>
                </a:solidFill>
                <a:effectLst/>
                <a:latin typeface="+mn-lt"/>
              </a:rPr>
              <a:t>()</a:t>
            </a:r>
            <a:r>
              <a:rPr lang="en-US" sz="1600" i="0" dirty="0">
                <a:solidFill>
                  <a:schemeClr val="tx1"/>
                </a:solidFill>
                <a:effectLst/>
                <a:latin typeface="+mn-lt"/>
              </a:rPr>
              <a:t> takes one record, transforms it and produces a new record</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stream = ...;</a:t>
            </a: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&lt;String, String&gt; </a:t>
            </a:r>
            <a:r>
              <a:rPr lang="en-US" sz="1200" dirty="0" err="1">
                <a:solidFill>
                  <a:schemeClr val="tx1"/>
                </a:solidFill>
                <a:latin typeface="Consolas" panose="020B0609020204030204" pitchFamily="49" charset="0"/>
              </a:rPr>
              <a:t>mappedStream</a:t>
            </a:r>
            <a:r>
              <a:rPr lang="en-US" sz="1200" dirty="0">
                <a:solidFill>
                  <a:schemeClr val="tx1"/>
                </a:solidFill>
                <a:latin typeface="Consolas" panose="020B0609020204030204" pitchFamily="49" charset="0"/>
              </a:rPr>
              <a:t> = </a:t>
            </a:r>
            <a:r>
              <a:rPr lang="en-US" sz="1200" dirty="0" err="1">
                <a:solidFill>
                  <a:schemeClr val="tx1"/>
                </a:solidFill>
                <a:latin typeface="Consolas" panose="020B0609020204030204" pitchFamily="49" charset="0"/>
              </a:rPr>
              <a:t>input.mapValues</a:t>
            </a:r>
            <a:r>
              <a:rPr lang="en-US" sz="1200" dirty="0">
                <a:solidFill>
                  <a:schemeClr val="tx1"/>
                </a:solidFill>
                <a:latin typeface="Consolas" panose="020B0609020204030204" pitchFamily="49" charset="0"/>
              </a:rPr>
              <a:t>(value -&gt; </a:t>
            </a:r>
            <a:r>
              <a:rPr lang="en-US" sz="1200" dirty="0" err="1">
                <a:solidFill>
                  <a:schemeClr val="tx1"/>
                </a:solidFill>
                <a:latin typeface="Consolas" panose="020B0609020204030204" pitchFamily="49" charset="0"/>
              </a:rPr>
              <a:t>value.toUpperCase</a:t>
            </a:r>
            <a:r>
              <a:rPr lang="en-US" sz="1200" dirty="0">
                <a:solidFill>
                  <a:schemeClr val="tx1"/>
                </a:solidFill>
                <a:latin typeface="Consolas" panose="020B0609020204030204" pitchFamily="49" charset="0"/>
              </a:rPr>
              <a:t>());</a:t>
            </a:r>
          </a:p>
          <a:p>
            <a:pPr marL="12700" indent="0" algn="l">
              <a:buNone/>
            </a:pPr>
            <a:endParaRPr lang="en-US" sz="1200" dirty="0">
              <a:solidFill>
                <a:schemeClr val="tx1"/>
              </a:solidFill>
              <a:latin typeface="Consolas" panose="020B0609020204030204" pitchFamily="49" charset="0"/>
            </a:endParaRPr>
          </a:p>
          <a:p>
            <a:pPr marL="12700" indent="0">
              <a:buNone/>
            </a:pPr>
            <a:endParaRPr lang="en-US" sz="1600" b="1" i="0" dirty="0">
              <a:solidFill>
                <a:schemeClr val="tx1"/>
              </a:solidFill>
              <a:effectLst/>
              <a:latin typeface="+mn-lt"/>
            </a:endParaRPr>
          </a:p>
          <a:p>
            <a:pPr marL="12700" indent="0">
              <a:buNone/>
            </a:pPr>
            <a:endParaRPr lang="en-US" sz="1600" b="1" i="0" dirty="0">
              <a:solidFill>
                <a:schemeClr val="tx1"/>
              </a:solidFill>
              <a:effectLst/>
              <a:latin typeface="+mn-lt"/>
            </a:endParaRPr>
          </a:p>
          <a:p>
            <a:pPr marL="12700" indent="0">
              <a:buNone/>
            </a:pPr>
            <a:r>
              <a:rPr lang="en-US" sz="1600" b="1" i="0" dirty="0" err="1">
                <a:solidFill>
                  <a:schemeClr val="tx1"/>
                </a:solidFill>
                <a:effectLst/>
                <a:latin typeface="+mn-lt"/>
              </a:rPr>
              <a:t>flatMap</a:t>
            </a:r>
            <a:r>
              <a:rPr lang="en-US" sz="1600" b="1" i="0" dirty="0">
                <a:solidFill>
                  <a:schemeClr val="tx1"/>
                </a:solidFill>
                <a:effectLst/>
                <a:latin typeface="+mn-lt"/>
              </a:rPr>
              <a:t>()</a:t>
            </a:r>
            <a:r>
              <a:rPr lang="en-US" sz="1600" i="0" dirty="0">
                <a:solidFill>
                  <a:schemeClr val="tx1"/>
                </a:solidFill>
                <a:effectLst/>
                <a:latin typeface="+mn-lt"/>
              </a:rPr>
              <a:t> takes one record and produces zero, one or more records</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stream = ...;</a:t>
            </a:r>
          </a:p>
          <a:p>
            <a:pPr marL="12700" indent="0" algn="l">
              <a:buNone/>
            </a:pPr>
            <a:r>
              <a:rPr lang="en-US" sz="1200" dirty="0" err="1">
                <a:solidFill>
                  <a:schemeClr val="tx1"/>
                </a:solidFill>
                <a:latin typeface="Consolas" panose="020B0609020204030204" pitchFamily="49" charset="0"/>
              </a:rPr>
              <a:t>stream.flatMapValues</a:t>
            </a:r>
            <a:r>
              <a:rPr lang="en-US" sz="1200" dirty="0">
                <a:solidFill>
                  <a:schemeClr val="tx1"/>
                </a:solidFill>
                <a:latin typeface="Consolas" panose="020B0609020204030204" pitchFamily="49" charset="0"/>
              </a:rPr>
              <a:t>(value -&gt; </a:t>
            </a:r>
            <a:r>
              <a:rPr lang="en-US" sz="1200" dirty="0" err="1">
                <a:solidFill>
                  <a:schemeClr val="tx1"/>
                </a:solidFill>
                <a:latin typeface="Consolas" panose="020B0609020204030204" pitchFamily="49" charset="0"/>
              </a:rPr>
              <a:t>Arrays.asList</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value.toLowerCase</a:t>
            </a:r>
            <a:r>
              <a:rPr lang="en-US" sz="1200" dirty="0">
                <a:solidFill>
                  <a:schemeClr val="tx1"/>
                </a:solidFill>
                <a:latin typeface="Consolas" panose="020B0609020204030204" pitchFamily="49" charset="0"/>
              </a:rPr>
              <a:t>().split(" ")));</a:t>
            </a:r>
          </a:p>
          <a:p>
            <a:pPr marL="12700" indent="0" algn="l">
              <a:buNone/>
            </a:pPr>
            <a:endParaRPr lang="en-US" sz="1200" dirty="0">
              <a:solidFill>
                <a:schemeClr val="tx1"/>
              </a:solidFill>
              <a:latin typeface="Consolas" panose="020B0609020204030204" pitchFamily="49" charset="0"/>
            </a:endParaRPr>
          </a:p>
        </p:txBody>
      </p:sp>
      <p:pic>
        <p:nvPicPr>
          <p:cNvPr id="4" name="Billede 3">
            <a:extLst>
              <a:ext uri="{FF2B5EF4-FFF2-40B4-BE49-F238E27FC236}">
                <a16:creationId xmlns:a16="http://schemas.microsoft.com/office/drawing/2014/main" id="{67CF5E78-3D94-D15E-05DA-8BBC4753A6FB}"/>
              </a:ext>
            </a:extLst>
          </p:cNvPr>
          <p:cNvPicPr>
            <a:picLocks/>
          </p:cNvPicPr>
          <p:nvPr/>
        </p:nvPicPr>
        <p:blipFill>
          <a:blip r:embed="rId2"/>
          <a:stretch>
            <a:fillRect/>
          </a:stretch>
        </p:blipFill>
        <p:spPr>
          <a:xfrm>
            <a:off x="2770496" y="2519362"/>
            <a:ext cx="3906810" cy="676275"/>
          </a:xfrm>
          <a:prstGeom prst="rect">
            <a:avLst/>
          </a:prstGeom>
        </p:spPr>
      </p:pic>
      <p:pic>
        <p:nvPicPr>
          <p:cNvPr id="6" name="Billede 5">
            <a:extLst>
              <a:ext uri="{FF2B5EF4-FFF2-40B4-BE49-F238E27FC236}">
                <a16:creationId xmlns:a16="http://schemas.microsoft.com/office/drawing/2014/main" id="{853C391C-6961-1D3B-4661-0F8AD574EBC7}"/>
              </a:ext>
            </a:extLst>
          </p:cNvPr>
          <p:cNvPicPr>
            <a:picLocks/>
          </p:cNvPicPr>
          <p:nvPr/>
        </p:nvPicPr>
        <p:blipFill>
          <a:blip r:embed="rId3"/>
          <a:stretch>
            <a:fillRect/>
          </a:stretch>
        </p:blipFill>
        <p:spPr>
          <a:xfrm>
            <a:off x="2947013" y="4800072"/>
            <a:ext cx="3553776" cy="933450"/>
          </a:xfrm>
          <a:prstGeom prst="rect">
            <a:avLst/>
          </a:prstGeom>
        </p:spPr>
      </p:pic>
    </p:spTree>
    <p:extLst>
      <p:ext uri="{BB962C8B-B14F-4D97-AF65-F5344CB8AC3E}">
        <p14:creationId xmlns:p14="http://schemas.microsoft.com/office/powerpoint/2010/main" val="4073096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072438" cy="3984307"/>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mapped stream</a:t>
            </a:r>
          </a:p>
          <a:p>
            <a:pPr lvl="1"/>
            <a:r>
              <a:rPr lang="en-US" sz="1400" dirty="0"/>
              <a:t>Create an input topic named </a:t>
            </a:r>
            <a:r>
              <a:rPr lang="en-US" sz="1400" dirty="0" err="1">
                <a:latin typeface="Consolas" panose="020B0609020204030204" pitchFamily="49" charset="0"/>
              </a:rPr>
              <a:t>inputTopic</a:t>
            </a:r>
            <a:r>
              <a:rPr lang="en-US" sz="1400" dirty="0"/>
              <a:t> and an output topic named </a:t>
            </a:r>
            <a:r>
              <a:rPr lang="en-US" sz="1400" dirty="0" err="1">
                <a:latin typeface="Consolas" panose="020B0609020204030204" pitchFamily="49" charset="0"/>
              </a:rPr>
              <a:t>outputTopic</a:t>
            </a:r>
            <a:endParaRPr lang="en-US" sz="1400" dirty="0">
              <a:latin typeface="Consolas" panose="020B0609020204030204" pitchFamily="49" charset="0"/>
            </a:endParaRPr>
          </a:p>
          <a:p>
            <a:pPr lvl="1"/>
            <a:r>
              <a:rPr lang="en-US" sz="1400" dirty="0"/>
              <a:t>Write a topology that read messages from input topic, replace all ‘a’ and ‘A’ characters with an hyphen(-) and write them to output topic</a:t>
            </a:r>
          </a:p>
          <a:p>
            <a:pPr lvl="1"/>
            <a:r>
              <a:rPr lang="en-US" sz="1400" dirty="0"/>
              <a:t>Start the stream application</a:t>
            </a:r>
          </a:p>
          <a:p>
            <a:pPr lvl="1"/>
            <a:r>
              <a:rPr lang="en-US" sz="1400" dirty="0"/>
              <a:t>Start a producer that produces messages to the input topic like this:</a:t>
            </a:r>
          </a:p>
          <a:p>
            <a:pPr lvl="1"/>
            <a:r>
              <a:rPr lang="en-US" sz="1400" dirty="0"/>
              <a:t>Open </a:t>
            </a:r>
            <a:r>
              <a:rPr lang="en-US" sz="1400" dirty="0" err="1"/>
              <a:t>powershell</a:t>
            </a:r>
            <a:r>
              <a:rPr lang="en-US" sz="1400" dirty="0"/>
              <a:t> window and navigate to &lt;project&gt;/docker folder</a:t>
            </a:r>
          </a:p>
          <a:p>
            <a:pPr lvl="1"/>
            <a:r>
              <a:rPr lang="en-US" sz="1400" dirty="0"/>
              <a:t>Type </a:t>
            </a:r>
            <a:r>
              <a:rPr lang="en-US" sz="1400" b="1" dirty="0">
                <a:latin typeface="Consolas" panose="020B0609020204030204" pitchFamily="49" charset="0"/>
              </a:rPr>
              <a:t>.\kafka-producer-perf-test.bat --topic </a:t>
            </a:r>
            <a:r>
              <a:rPr lang="en-US" sz="1400" b="1" dirty="0" err="1">
                <a:latin typeface="Consolas" panose="020B0609020204030204" pitchFamily="49" charset="0"/>
              </a:rPr>
              <a:t>inputTopic</a:t>
            </a:r>
            <a:r>
              <a:rPr lang="en-US" sz="1400" b="1" dirty="0">
                <a:latin typeface="Consolas" panose="020B0609020204030204" pitchFamily="49" charset="0"/>
              </a:rPr>
              <a:t> --num-records 10000 --throughput 1 --record-size 5</a:t>
            </a:r>
          </a:p>
          <a:p>
            <a:pPr lvl="1"/>
            <a:r>
              <a:rPr lang="en-US" sz="1400" dirty="0"/>
              <a:t>Open a new </a:t>
            </a:r>
            <a:r>
              <a:rPr lang="en-US" sz="1400" dirty="0" err="1"/>
              <a:t>powershell</a:t>
            </a:r>
            <a:r>
              <a:rPr lang="en-US" sz="1400" dirty="0"/>
              <a:t> window and navigate to &lt;project&gt;/docker folder:</a:t>
            </a:r>
          </a:p>
          <a:p>
            <a:pPr lvl="1"/>
            <a:r>
              <a:rPr lang="en-US" sz="1400" dirty="0"/>
              <a:t>Type </a:t>
            </a:r>
            <a:r>
              <a:rPr lang="en-US" sz="1400" b="1" dirty="0"/>
              <a:t>.\kafka-consumer.bat --topic </a:t>
            </a:r>
            <a:r>
              <a:rPr lang="en-US" sz="1400" b="1" dirty="0" err="1"/>
              <a:t>outputTopic</a:t>
            </a:r>
            <a:r>
              <a:rPr lang="en-US" sz="1400" b="1" dirty="0"/>
              <a:t> --from-beginning --property </a:t>
            </a:r>
            <a:r>
              <a:rPr lang="en-US" sz="1400" b="1" dirty="0" err="1"/>
              <a:t>print.partition</a:t>
            </a:r>
            <a:r>
              <a:rPr lang="en-US" sz="1400" b="1" dirty="0"/>
              <a:t>=true --property </a:t>
            </a:r>
            <a:r>
              <a:rPr lang="en-US" sz="1400" b="1" dirty="0" err="1"/>
              <a:t>print.offset</a:t>
            </a:r>
            <a:r>
              <a:rPr lang="en-US" sz="1400" b="1" dirty="0"/>
              <a:t>=true</a:t>
            </a:r>
            <a:endParaRPr lang="en-US" sz="1400" b="1" dirty="0">
              <a:latin typeface="Consolas" panose="020B0609020204030204" pitchFamily="49" charset="0"/>
            </a:endParaRPr>
          </a:p>
          <a:p>
            <a:pPr lvl="1"/>
            <a:r>
              <a:rPr lang="en-US" sz="1400" dirty="0"/>
              <a:t>Verify that only messages have the letter ‘a’ or ‘A’ replaced with ‘-’</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8.3</a:t>
            </a:r>
          </a:p>
        </p:txBody>
      </p:sp>
      <p:pic>
        <p:nvPicPr>
          <p:cNvPr id="5" name="Billede 4">
            <a:extLst>
              <a:ext uri="{FF2B5EF4-FFF2-40B4-BE49-F238E27FC236}">
                <a16:creationId xmlns:a16="http://schemas.microsoft.com/office/drawing/2014/main" id="{3A8CADE2-177B-9A62-EF6A-F4A7D0652E15}"/>
              </a:ext>
            </a:extLst>
          </p:cNvPr>
          <p:cNvPicPr>
            <a:picLocks/>
          </p:cNvPicPr>
          <p:nvPr/>
        </p:nvPicPr>
        <p:blipFill>
          <a:blip r:embed="rId2"/>
          <a:stretch>
            <a:fillRect/>
          </a:stretch>
        </p:blipFill>
        <p:spPr>
          <a:xfrm>
            <a:off x="1448593" y="5707763"/>
            <a:ext cx="5895975" cy="485775"/>
          </a:xfrm>
          <a:prstGeom prst="rect">
            <a:avLst/>
          </a:prstGeom>
        </p:spPr>
      </p:pic>
    </p:spTree>
    <p:extLst>
      <p:ext uri="{BB962C8B-B14F-4D97-AF65-F5344CB8AC3E}">
        <p14:creationId xmlns:p14="http://schemas.microsoft.com/office/powerpoint/2010/main" val="226527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Stateless processors </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9359900" cy="5184775"/>
          </a:xfrm>
        </p:spPr>
        <p:txBody>
          <a:bodyPr/>
          <a:lstStyle/>
          <a:p>
            <a:pPr marL="12700" indent="0" algn="l">
              <a:buNone/>
            </a:pPr>
            <a:r>
              <a:rPr lang="en-US" sz="1600" b="1" i="0" dirty="0">
                <a:solidFill>
                  <a:schemeClr val="tx1"/>
                </a:solidFill>
                <a:effectLst/>
                <a:latin typeface="+mn-lt"/>
              </a:rPr>
              <a:t>merge()</a:t>
            </a:r>
            <a:r>
              <a:rPr lang="en-US" sz="1600" i="0" dirty="0">
                <a:solidFill>
                  <a:schemeClr val="tx1"/>
                </a:solidFill>
                <a:effectLst/>
                <a:latin typeface="+mn-lt"/>
              </a:rPr>
              <a:t> merges records from two streams into a new stream</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a:t>
            </a:r>
            <a:r>
              <a:rPr lang="en-US" sz="1200" dirty="0" err="1">
                <a:solidFill>
                  <a:schemeClr val="tx1"/>
                </a:solidFill>
                <a:latin typeface="Consolas" panose="020B0609020204030204" pitchFamily="49" charset="0"/>
              </a:rPr>
              <a:t>streamA</a:t>
            </a:r>
            <a:r>
              <a:rPr lang="en-US" sz="1200" dirty="0">
                <a:solidFill>
                  <a:schemeClr val="tx1"/>
                </a:solidFill>
                <a:latin typeface="Consolas" panose="020B0609020204030204" pitchFamily="49" charset="0"/>
              </a:rPr>
              <a:t> = ...;</a:t>
            </a:r>
          </a:p>
          <a:p>
            <a:pPr marL="12700" indent="0">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a:t>
            </a:r>
            <a:r>
              <a:rPr lang="en-US" sz="1200" dirty="0" err="1">
                <a:solidFill>
                  <a:schemeClr val="tx1"/>
                </a:solidFill>
                <a:latin typeface="Consolas" panose="020B0609020204030204" pitchFamily="49" charset="0"/>
              </a:rPr>
              <a:t>streamB</a:t>
            </a:r>
            <a:r>
              <a:rPr lang="en-US" sz="1200" dirty="0">
                <a:solidFill>
                  <a:schemeClr val="tx1"/>
                </a:solidFill>
                <a:latin typeface="Consolas" panose="020B0609020204030204" pitchFamily="49" charset="0"/>
              </a:rPr>
              <a:t> = ...;</a:t>
            </a:r>
          </a:p>
          <a:p>
            <a:pPr marL="12700" indent="0" algn="l">
              <a:buNone/>
            </a:pPr>
            <a:r>
              <a:rPr lang="en-US" sz="1200" b="0" i="0" dirty="0" err="1">
                <a:solidFill>
                  <a:srgbClr val="24292E"/>
                </a:solidFill>
                <a:effectLst/>
                <a:latin typeface="Consolas" panose="020B0609020204030204" pitchFamily="49" charset="0"/>
              </a:rPr>
              <a:t>KStream</a:t>
            </a:r>
            <a:r>
              <a:rPr lang="en-US" sz="1200" b="0" i="0" dirty="0">
                <a:solidFill>
                  <a:srgbClr val="24292E"/>
                </a:solidFill>
                <a:effectLst/>
                <a:latin typeface="Consolas" panose="020B0609020204030204" pitchFamily="49" charset="0"/>
              </a:rPr>
              <a:t>&lt;String, String&gt; </a:t>
            </a:r>
            <a:r>
              <a:rPr lang="en-US" sz="1200" b="0" i="0" dirty="0" err="1">
                <a:solidFill>
                  <a:srgbClr val="24292E"/>
                </a:solidFill>
                <a:effectLst/>
                <a:latin typeface="Consolas" panose="020B0609020204030204" pitchFamily="49" charset="0"/>
              </a:rPr>
              <a:t>mergedStream</a:t>
            </a:r>
            <a:r>
              <a:rPr lang="en-US" sz="1200" b="0" i="0" dirty="0">
                <a:solidFill>
                  <a:srgbClr val="24292E"/>
                </a:solidFill>
                <a:effectLst/>
                <a:latin typeface="Consolas" panose="020B0609020204030204" pitchFamily="49" charset="0"/>
              </a:rPr>
              <a:t> = </a:t>
            </a:r>
            <a:r>
              <a:rPr lang="en-US" sz="1200" b="0" i="0" dirty="0" err="1">
                <a:solidFill>
                  <a:srgbClr val="24292E"/>
                </a:solidFill>
                <a:effectLst/>
                <a:latin typeface="Consolas" panose="020B0609020204030204" pitchFamily="49" charset="0"/>
              </a:rPr>
              <a:t>streamA.merge</a:t>
            </a:r>
            <a:r>
              <a:rPr lang="en-US" sz="1200" b="0" i="0" dirty="0">
                <a:solidFill>
                  <a:srgbClr val="24292E"/>
                </a:solidFill>
                <a:effectLst/>
                <a:latin typeface="Consolas" panose="020B0609020204030204" pitchFamily="49" charset="0"/>
              </a:rPr>
              <a:t>(</a:t>
            </a:r>
            <a:r>
              <a:rPr lang="en-US" sz="1200" b="0" i="0" dirty="0" err="1">
                <a:solidFill>
                  <a:srgbClr val="24292E"/>
                </a:solidFill>
                <a:effectLst/>
                <a:latin typeface="Consolas" panose="020B0609020204030204" pitchFamily="49" charset="0"/>
              </a:rPr>
              <a:t>streamB</a:t>
            </a:r>
            <a:r>
              <a:rPr lang="en-US" sz="1200" b="0" i="0" dirty="0">
                <a:solidFill>
                  <a:srgbClr val="24292E"/>
                </a:solidFill>
                <a:effectLst/>
                <a:latin typeface="Consolas" panose="020B0609020204030204" pitchFamily="49" charset="0"/>
              </a:rPr>
              <a:t>);</a:t>
            </a:r>
            <a:endParaRPr lang="en-US" sz="1200" dirty="0">
              <a:solidFill>
                <a:schemeClr val="tx1"/>
              </a:solidFill>
              <a:latin typeface="Consolas" panose="020B0609020204030204" pitchFamily="49" charset="0"/>
            </a:endParaRPr>
          </a:p>
          <a:p>
            <a:pPr marL="12700" indent="0">
              <a:buNone/>
            </a:pPr>
            <a:endParaRPr lang="en-US" sz="1600" b="1" i="0" dirty="0">
              <a:solidFill>
                <a:schemeClr val="tx1"/>
              </a:solidFill>
              <a:effectLst/>
              <a:latin typeface="+mn-lt"/>
            </a:endParaRPr>
          </a:p>
          <a:p>
            <a:pPr marL="12700" indent="0" algn="l">
              <a:buNone/>
            </a:pPr>
            <a:endParaRPr lang="en-US" sz="1200" dirty="0">
              <a:solidFill>
                <a:schemeClr val="tx1"/>
              </a:solidFill>
              <a:latin typeface="Consolas" panose="020B0609020204030204" pitchFamily="49" charset="0"/>
            </a:endParaRPr>
          </a:p>
        </p:txBody>
      </p:sp>
      <p:pic>
        <p:nvPicPr>
          <p:cNvPr id="5" name="Billede 4">
            <a:extLst>
              <a:ext uri="{FF2B5EF4-FFF2-40B4-BE49-F238E27FC236}">
                <a16:creationId xmlns:a16="http://schemas.microsoft.com/office/drawing/2014/main" id="{8DAE9F21-744B-3D44-D8E5-60DA5C64B077}"/>
              </a:ext>
            </a:extLst>
          </p:cNvPr>
          <p:cNvPicPr>
            <a:picLocks/>
          </p:cNvPicPr>
          <p:nvPr/>
        </p:nvPicPr>
        <p:blipFill>
          <a:blip r:embed="rId2"/>
          <a:stretch>
            <a:fillRect/>
          </a:stretch>
        </p:blipFill>
        <p:spPr>
          <a:xfrm>
            <a:off x="1937982" y="2968624"/>
            <a:ext cx="3906704" cy="676275"/>
          </a:xfrm>
          <a:prstGeom prst="rect">
            <a:avLst/>
          </a:prstGeom>
        </p:spPr>
      </p:pic>
    </p:spTree>
    <p:extLst>
      <p:ext uri="{BB962C8B-B14F-4D97-AF65-F5344CB8AC3E}">
        <p14:creationId xmlns:p14="http://schemas.microsoft.com/office/powerpoint/2010/main" val="2679254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Stateful processors </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9359900" cy="5184775"/>
          </a:xfrm>
        </p:spPr>
        <p:txBody>
          <a:bodyPr/>
          <a:lstStyle/>
          <a:p>
            <a:pPr marL="12700" indent="0" algn="l">
              <a:buNone/>
            </a:pPr>
            <a:r>
              <a:rPr lang="en-US" sz="1600" b="1" i="0" dirty="0">
                <a:solidFill>
                  <a:schemeClr val="tx1"/>
                </a:solidFill>
                <a:effectLst/>
                <a:latin typeface="+mn-lt"/>
              </a:rPr>
              <a:t>count()</a:t>
            </a:r>
            <a:r>
              <a:rPr lang="en-US" sz="1600" i="0" dirty="0">
                <a:solidFill>
                  <a:schemeClr val="tx1"/>
                </a:solidFill>
                <a:effectLst/>
                <a:latin typeface="+mn-lt"/>
              </a:rPr>
              <a:t> counts the number of records by the grouped key</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stream = ...;</a:t>
            </a:r>
          </a:p>
          <a:p>
            <a:pPr marL="12700" indent="0">
              <a:buNone/>
            </a:pPr>
            <a:r>
              <a:rPr lang="en-US" sz="1200" b="0" i="0" dirty="0" err="1">
                <a:solidFill>
                  <a:srgbClr val="24292E"/>
                </a:solidFill>
                <a:effectLst/>
                <a:latin typeface="Consolas" panose="020B0609020204030204" pitchFamily="49" charset="0"/>
              </a:rPr>
              <a:t>stream.groupBy</a:t>
            </a:r>
            <a:r>
              <a:rPr lang="en-US" sz="1200" b="0" i="0" dirty="0">
                <a:solidFill>
                  <a:srgbClr val="24292E"/>
                </a:solidFill>
                <a:effectLst/>
                <a:latin typeface="Consolas" panose="020B0609020204030204" pitchFamily="49" charset="0"/>
              </a:rPr>
              <a:t>((key, value) -&gt; value) </a:t>
            </a:r>
          </a:p>
          <a:p>
            <a:pPr marL="12700" indent="0">
              <a:buNone/>
            </a:pPr>
            <a:r>
              <a:rPr lang="en-US" sz="1200" b="0" i="0" dirty="0">
                <a:solidFill>
                  <a:srgbClr val="24292E"/>
                </a:solidFill>
                <a:effectLst/>
                <a:latin typeface="Consolas" panose="020B0609020204030204" pitchFamily="49" charset="0"/>
              </a:rPr>
              <a:t>.count() </a:t>
            </a:r>
            <a:endParaRPr lang="en-US" sz="1200" b="1" i="0" dirty="0">
              <a:solidFill>
                <a:schemeClr val="tx1"/>
              </a:solidFill>
              <a:effectLst/>
              <a:latin typeface="Consolas" panose="020B0609020204030204" pitchFamily="49" charset="0"/>
            </a:endParaRPr>
          </a:p>
          <a:p>
            <a:pPr marL="12700" indent="0" algn="l">
              <a:buNone/>
            </a:pPr>
            <a:endParaRPr lang="en-US" sz="1200" dirty="0">
              <a:solidFill>
                <a:schemeClr val="tx1"/>
              </a:solidFill>
              <a:latin typeface="Consolas" panose="020B0609020204030204" pitchFamily="49" charset="0"/>
            </a:endParaRPr>
          </a:p>
          <a:p>
            <a:pPr marL="12700" indent="0" algn="l">
              <a:buNone/>
            </a:pPr>
            <a:endParaRPr lang="en-US" sz="1600" b="1" i="0" dirty="0">
              <a:solidFill>
                <a:schemeClr val="tx1"/>
              </a:solidFill>
              <a:effectLst/>
              <a:latin typeface="+mn-lt"/>
            </a:endParaRPr>
          </a:p>
          <a:p>
            <a:pPr marL="12700" indent="0" algn="l">
              <a:buNone/>
            </a:pPr>
            <a:endParaRPr lang="en-US" sz="1600" b="1" dirty="0">
              <a:solidFill>
                <a:schemeClr val="tx1"/>
              </a:solidFill>
              <a:latin typeface="+mn-lt"/>
            </a:endParaRPr>
          </a:p>
          <a:p>
            <a:pPr marL="12700" indent="0" algn="l">
              <a:buNone/>
            </a:pPr>
            <a:endParaRPr lang="en-US" sz="1600" b="1" i="0" dirty="0">
              <a:solidFill>
                <a:schemeClr val="tx1"/>
              </a:solidFill>
              <a:effectLst/>
              <a:latin typeface="+mn-lt"/>
            </a:endParaRPr>
          </a:p>
          <a:p>
            <a:pPr marL="12700" indent="0" algn="l">
              <a:buNone/>
            </a:pPr>
            <a:r>
              <a:rPr lang="en-US" sz="1600" b="1" i="0" dirty="0">
                <a:solidFill>
                  <a:schemeClr val="tx1"/>
                </a:solidFill>
                <a:effectLst/>
                <a:latin typeface="+mn-lt"/>
              </a:rPr>
              <a:t>join()</a:t>
            </a:r>
            <a:r>
              <a:rPr lang="en-US" sz="1600" i="0" dirty="0">
                <a:solidFill>
                  <a:schemeClr val="tx1"/>
                </a:solidFill>
                <a:effectLst/>
                <a:latin typeface="+mn-lt"/>
              </a:rPr>
              <a:t> merges records from two streams into a new stream. Co-partitioning needs to be in place</a:t>
            </a:r>
            <a:endParaRPr lang="en-US" sz="1600" dirty="0">
              <a:solidFill>
                <a:schemeClr val="tx1"/>
              </a:solidFill>
              <a:latin typeface="+mn-lt"/>
            </a:endParaRPr>
          </a:p>
          <a:p>
            <a:pPr marL="12700" indent="0">
              <a:buNone/>
            </a:pPr>
            <a:endParaRPr lang="en-US" sz="1200" dirty="0">
              <a:solidFill>
                <a:schemeClr val="tx1"/>
              </a:solidFill>
              <a:latin typeface="Consolas" panose="020B0609020204030204" pitchFamily="49" charset="0"/>
            </a:endParaRPr>
          </a:p>
          <a:p>
            <a:pPr marL="12700" indent="0">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a:t>
            </a:r>
            <a:r>
              <a:rPr lang="en-US" sz="1200" dirty="0" err="1">
                <a:solidFill>
                  <a:schemeClr val="tx1"/>
                </a:solidFill>
                <a:latin typeface="Consolas" panose="020B0609020204030204" pitchFamily="49" charset="0"/>
              </a:rPr>
              <a:t>streamA</a:t>
            </a:r>
            <a:r>
              <a:rPr lang="en-US" sz="1200" dirty="0">
                <a:solidFill>
                  <a:schemeClr val="tx1"/>
                </a:solidFill>
                <a:latin typeface="Consolas" panose="020B0609020204030204" pitchFamily="49" charset="0"/>
              </a:rPr>
              <a:t> = ...;</a:t>
            </a: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a:t>
            </a:r>
            <a:r>
              <a:rPr lang="en-US" sz="1200" dirty="0" err="1">
                <a:solidFill>
                  <a:schemeClr val="tx1"/>
                </a:solidFill>
                <a:latin typeface="Consolas" panose="020B0609020204030204" pitchFamily="49" charset="0"/>
              </a:rPr>
              <a:t>streamB</a:t>
            </a:r>
            <a:r>
              <a:rPr lang="en-US" sz="1200" dirty="0">
                <a:solidFill>
                  <a:schemeClr val="tx1"/>
                </a:solidFill>
                <a:latin typeface="Consolas" panose="020B0609020204030204" pitchFamily="49" charset="0"/>
              </a:rPr>
              <a:t> = ...;</a:t>
            </a:r>
          </a:p>
          <a:p>
            <a:pPr marL="12700" indent="0">
              <a:buNone/>
            </a:pPr>
            <a:endParaRPr lang="en-US" sz="1200" b="0" i="0" dirty="0">
              <a:solidFill>
                <a:srgbClr val="24292E"/>
              </a:solidFill>
              <a:effectLst/>
              <a:latin typeface="Consolas" panose="020B0609020204030204" pitchFamily="49" charset="0"/>
            </a:endParaRPr>
          </a:p>
          <a:p>
            <a:pPr marL="12700" indent="0">
              <a:buNone/>
            </a:pPr>
            <a:r>
              <a:rPr lang="da-DK" sz="1200" b="0" i="0" dirty="0" err="1">
                <a:solidFill>
                  <a:srgbClr val="24292E"/>
                </a:solidFill>
                <a:effectLst/>
                <a:latin typeface="Consolas" panose="020B0609020204030204" pitchFamily="49" charset="0"/>
              </a:rPr>
              <a:t>KStream</a:t>
            </a:r>
            <a:r>
              <a:rPr lang="da-DK" sz="1200" b="0" i="0" dirty="0">
                <a:solidFill>
                  <a:srgbClr val="24292E"/>
                </a:solidFill>
                <a:effectLst/>
                <a:latin typeface="Consolas" panose="020B0609020204030204" pitchFamily="49" charset="0"/>
              </a:rPr>
              <a:t>&lt;</a:t>
            </a:r>
            <a:r>
              <a:rPr lang="da-DK" sz="1200" b="0" i="0" dirty="0" err="1">
                <a:solidFill>
                  <a:srgbClr val="24292E"/>
                </a:solidFill>
                <a:effectLst/>
                <a:latin typeface="Consolas" panose="020B0609020204030204" pitchFamily="49" charset="0"/>
              </a:rPr>
              <a:t>String</a:t>
            </a:r>
            <a:r>
              <a:rPr lang="da-DK" sz="1200" b="0" i="0" dirty="0">
                <a:solidFill>
                  <a:srgbClr val="24292E"/>
                </a:solidFill>
                <a:effectLst/>
                <a:latin typeface="Consolas" panose="020B0609020204030204" pitchFamily="49" charset="0"/>
              </a:rPr>
              <a:t>, </a:t>
            </a:r>
            <a:r>
              <a:rPr lang="da-DK" sz="1200" b="0" i="0" dirty="0" err="1">
                <a:solidFill>
                  <a:srgbClr val="24292E"/>
                </a:solidFill>
                <a:effectLst/>
                <a:latin typeface="Consolas" panose="020B0609020204030204" pitchFamily="49" charset="0"/>
              </a:rPr>
              <a:t>String</a:t>
            </a:r>
            <a:r>
              <a:rPr lang="da-DK" sz="1200" b="0" i="0" dirty="0">
                <a:solidFill>
                  <a:srgbClr val="24292E"/>
                </a:solidFill>
                <a:effectLst/>
                <a:latin typeface="Consolas" panose="020B0609020204030204" pitchFamily="49" charset="0"/>
              </a:rPr>
              <a:t>&gt; </a:t>
            </a:r>
            <a:r>
              <a:rPr lang="da-DK" sz="1200" b="0" i="0" dirty="0" err="1">
                <a:solidFill>
                  <a:srgbClr val="24292E"/>
                </a:solidFill>
                <a:effectLst/>
                <a:latin typeface="Consolas" panose="020B0609020204030204" pitchFamily="49" charset="0"/>
              </a:rPr>
              <a:t>joinedStream</a:t>
            </a:r>
            <a:r>
              <a:rPr lang="da-DK" sz="1200" b="0" i="0" dirty="0">
                <a:solidFill>
                  <a:srgbClr val="24292E"/>
                </a:solidFill>
                <a:effectLst/>
                <a:latin typeface="Consolas" panose="020B0609020204030204" pitchFamily="49" charset="0"/>
              </a:rPr>
              <a:t> = </a:t>
            </a:r>
          </a:p>
          <a:p>
            <a:pPr marL="12700" indent="0">
              <a:buNone/>
            </a:pPr>
            <a:r>
              <a:rPr lang="da-DK" sz="1200" dirty="0">
                <a:solidFill>
                  <a:srgbClr val="24292E"/>
                </a:solidFill>
                <a:latin typeface="Consolas" panose="020B0609020204030204" pitchFamily="49" charset="0"/>
              </a:rPr>
              <a:t>  </a:t>
            </a:r>
            <a:r>
              <a:rPr lang="da-DK" sz="1200" b="0" i="0" dirty="0" err="1">
                <a:solidFill>
                  <a:srgbClr val="24292E"/>
                </a:solidFill>
                <a:effectLst/>
                <a:latin typeface="Consolas" panose="020B0609020204030204" pitchFamily="49" charset="0"/>
              </a:rPr>
              <a:t>streamA.join</a:t>
            </a:r>
            <a:r>
              <a:rPr lang="da-DK" sz="1200" b="0" i="0" dirty="0">
                <a:solidFill>
                  <a:srgbClr val="24292E"/>
                </a:solidFill>
                <a:effectLst/>
                <a:latin typeface="Consolas" panose="020B0609020204030204" pitchFamily="49" charset="0"/>
              </a:rPr>
              <a:t>(</a:t>
            </a:r>
            <a:r>
              <a:rPr lang="da-DK" sz="1200" b="0" i="0" dirty="0" err="1">
                <a:solidFill>
                  <a:srgbClr val="24292E"/>
                </a:solidFill>
                <a:effectLst/>
                <a:latin typeface="Consolas" panose="020B0609020204030204" pitchFamily="49" charset="0"/>
              </a:rPr>
              <a:t>streamB</a:t>
            </a:r>
            <a:r>
              <a:rPr lang="da-DK" sz="1200" b="0" i="0" dirty="0">
                <a:solidFill>
                  <a:srgbClr val="24292E"/>
                </a:solidFill>
                <a:effectLst/>
                <a:latin typeface="Consolas" panose="020B0609020204030204" pitchFamily="49" charset="0"/>
              </a:rPr>
              <a:t>, (</a:t>
            </a:r>
            <a:r>
              <a:rPr lang="da-DK" sz="1200" b="0" i="0" dirty="0" err="1">
                <a:solidFill>
                  <a:srgbClr val="24292E"/>
                </a:solidFill>
                <a:effectLst/>
                <a:latin typeface="Consolas" panose="020B0609020204030204" pitchFamily="49" charset="0"/>
              </a:rPr>
              <a:t>valueA</a:t>
            </a:r>
            <a:r>
              <a:rPr lang="da-DK" sz="1200" b="0" i="0" dirty="0">
                <a:solidFill>
                  <a:srgbClr val="24292E"/>
                </a:solidFill>
                <a:effectLst/>
                <a:latin typeface="Consolas" panose="020B0609020204030204" pitchFamily="49" charset="0"/>
              </a:rPr>
              <a:t>, </a:t>
            </a:r>
            <a:r>
              <a:rPr lang="da-DK" sz="1200" b="0" i="0" dirty="0" err="1">
                <a:solidFill>
                  <a:srgbClr val="24292E"/>
                </a:solidFill>
                <a:effectLst/>
                <a:latin typeface="Consolas" panose="020B0609020204030204" pitchFamily="49" charset="0"/>
              </a:rPr>
              <a:t>valueB</a:t>
            </a:r>
            <a:r>
              <a:rPr lang="da-DK" sz="1200" b="0" i="0" dirty="0">
                <a:solidFill>
                  <a:srgbClr val="24292E"/>
                </a:solidFill>
                <a:effectLst/>
                <a:latin typeface="Consolas" panose="020B0609020204030204" pitchFamily="49" charset="0"/>
              </a:rPr>
              <a:t>) -&gt; </a:t>
            </a:r>
            <a:r>
              <a:rPr lang="da-DK" sz="1200" b="0" i="0" dirty="0" err="1">
                <a:solidFill>
                  <a:srgbClr val="24292E"/>
                </a:solidFill>
                <a:effectLst/>
                <a:latin typeface="Consolas" panose="020B0609020204030204" pitchFamily="49" charset="0"/>
              </a:rPr>
              <a:t>valueA</a:t>
            </a:r>
            <a:r>
              <a:rPr lang="da-DK" sz="1200" b="0" i="0" dirty="0">
                <a:solidFill>
                  <a:srgbClr val="24292E"/>
                </a:solidFill>
                <a:effectLst/>
                <a:latin typeface="Consolas" panose="020B0609020204030204" pitchFamily="49" charset="0"/>
              </a:rPr>
              <a:t> + </a:t>
            </a:r>
            <a:r>
              <a:rPr lang="da-DK" sz="1200" b="0" i="0" dirty="0">
                <a:solidFill>
                  <a:srgbClr val="032F62"/>
                </a:solidFill>
                <a:effectLst/>
                <a:latin typeface="Consolas" panose="020B0609020204030204" pitchFamily="49" charset="0"/>
              </a:rPr>
              <a:t>"-"</a:t>
            </a:r>
            <a:r>
              <a:rPr lang="da-DK" sz="1200" b="0" i="0" dirty="0">
                <a:solidFill>
                  <a:srgbClr val="24292E"/>
                </a:solidFill>
                <a:effectLst/>
                <a:latin typeface="Consolas" panose="020B0609020204030204" pitchFamily="49" charset="0"/>
              </a:rPr>
              <a:t> + </a:t>
            </a:r>
            <a:r>
              <a:rPr lang="da-DK" sz="1200" b="0" i="0" dirty="0" err="1">
                <a:solidFill>
                  <a:srgbClr val="24292E"/>
                </a:solidFill>
                <a:effectLst/>
                <a:latin typeface="Consolas" panose="020B0609020204030204" pitchFamily="49" charset="0"/>
              </a:rPr>
              <a:t>valueB</a:t>
            </a:r>
            <a:r>
              <a:rPr lang="da-DK" sz="1200" b="0" i="0" dirty="0">
                <a:solidFill>
                  <a:srgbClr val="24292E"/>
                </a:solidFill>
                <a:effectLst/>
                <a:latin typeface="Consolas" panose="020B0609020204030204" pitchFamily="49" charset="0"/>
              </a:rPr>
              <a:t>, </a:t>
            </a:r>
          </a:p>
          <a:p>
            <a:pPr marL="12700" indent="0">
              <a:buNone/>
            </a:pPr>
            <a:r>
              <a:rPr lang="da-DK" sz="1200" dirty="0">
                <a:solidFill>
                  <a:srgbClr val="24292E"/>
                </a:solidFill>
                <a:latin typeface="Consolas" panose="020B0609020204030204" pitchFamily="49" charset="0"/>
              </a:rPr>
              <a:t>    </a:t>
            </a:r>
            <a:r>
              <a:rPr lang="da-DK" sz="1200" b="0" i="0" dirty="0" err="1">
                <a:solidFill>
                  <a:srgbClr val="24292E"/>
                </a:solidFill>
                <a:effectLst/>
                <a:latin typeface="Consolas" panose="020B0609020204030204" pitchFamily="49" charset="0"/>
              </a:rPr>
              <a:t>JoinWindows.of</a:t>
            </a:r>
            <a:r>
              <a:rPr lang="da-DK" sz="1200" b="0" i="0" dirty="0">
                <a:solidFill>
                  <a:srgbClr val="24292E"/>
                </a:solidFill>
                <a:effectLst/>
                <a:latin typeface="Consolas" panose="020B0609020204030204" pitchFamily="49" charset="0"/>
              </a:rPr>
              <a:t>(</a:t>
            </a:r>
            <a:r>
              <a:rPr lang="da-DK" sz="1200" b="0" i="0" dirty="0">
                <a:solidFill>
                  <a:srgbClr val="005CC5"/>
                </a:solidFill>
                <a:effectLst/>
                <a:latin typeface="Consolas" panose="020B0609020204030204" pitchFamily="49" charset="0"/>
              </a:rPr>
              <a:t>10000</a:t>
            </a:r>
            <a:r>
              <a:rPr lang="da-DK" sz="1200" b="0" i="0" dirty="0">
                <a:solidFill>
                  <a:srgbClr val="24292E"/>
                </a:solidFill>
                <a:effectLst/>
                <a:latin typeface="Consolas" panose="020B0609020204030204" pitchFamily="49" charset="0"/>
              </a:rPr>
              <a:t>), </a:t>
            </a:r>
          </a:p>
          <a:p>
            <a:pPr marL="12700" indent="0">
              <a:buNone/>
            </a:pPr>
            <a:r>
              <a:rPr lang="da-DK" sz="1200" dirty="0">
                <a:solidFill>
                  <a:srgbClr val="24292E"/>
                </a:solidFill>
                <a:latin typeface="Consolas" panose="020B0609020204030204" pitchFamily="49" charset="0"/>
              </a:rPr>
              <a:t>    </a:t>
            </a:r>
            <a:r>
              <a:rPr lang="da-DK" sz="1200" b="0" i="0" dirty="0" err="1">
                <a:solidFill>
                  <a:srgbClr val="24292E"/>
                </a:solidFill>
                <a:effectLst/>
                <a:latin typeface="Consolas" panose="020B0609020204030204" pitchFamily="49" charset="0"/>
              </a:rPr>
              <a:t>Materialized.with</a:t>
            </a:r>
            <a:r>
              <a:rPr lang="da-DK" sz="1200" b="0" i="0" dirty="0">
                <a:solidFill>
                  <a:srgbClr val="24292E"/>
                </a:solidFill>
                <a:effectLst/>
                <a:latin typeface="Consolas" panose="020B0609020204030204" pitchFamily="49" charset="0"/>
              </a:rPr>
              <a:t>(</a:t>
            </a:r>
            <a:r>
              <a:rPr lang="da-DK" sz="1200" b="0" i="0" dirty="0" err="1">
                <a:solidFill>
                  <a:srgbClr val="24292E"/>
                </a:solidFill>
                <a:effectLst/>
                <a:latin typeface="Consolas" panose="020B0609020204030204" pitchFamily="49" charset="0"/>
              </a:rPr>
              <a:t>Serdes.String</a:t>
            </a:r>
            <a:r>
              <a:rPr lang="da-DK" sz="1200" b="0" i="0" dirty="0">
                <a:solidFill>
                  <a:srgbClr val="24292E"/>
                </a:solidFill>
                <a:effectLst/>
                <a:latin typeface="Consolas" panose="020B0609020204030204" pitchFamily="49" charset="0"/>
              </a:rPr>
              <a:t>(), </a:t>
            </a:r>
            <a:r>
              <a:rPr lang="da-DK" sz="1200" b="0" i="0" dirty="0" err="1">
                <a:solidFill>
                  <a:srgbClr val="24292E"/>
                </a:solidFill>
                <a:effectLst/>
                <a:latin typeface="Consolas" panose="020B0609020204030204" pitchFamily="49" charset="0"/>
              </a:rPr>
              <a:t>Serdes.String</a:t>
            </a:r>
            <a:r>
              <a:rPr lang="da-DK" sz="1200" b="0" i="0" dirty="0">
                <a:solidFill>
                  <a:srgbClr val="24292E"/>
                </a:solidFill>
                <a:effectLst/>
                <a:latin typeface="Consolas" panose="020B0609020204030204" pitchFamily="49" charset="0"/>
              </a:rPr>
              <a:t>();</a:t>
            </a:r>
            <a:br>
              <a:rPr lang="da-DK" sz="1200" dirty="0">
                <a:latin typeface="Consolas" panose="020B0609020204030204" pitchFamily="49" charset="0"/>
              </a:rPr>
            </a:br>
            <a:endParaRPr lang="en-US" sz="1200" b="0" i="0" dirty="0">
              <a:solidFill>
                <a:srgbClr val="24292E"/>
              </a:solidFill>
              <a:effectLst/>
              <a:latin typeface="Consolas" panose="020B0609020204030204" pitchFamily="49" charset="0"/>
            </a:endParaRPr>
          </a:p>
          <a:p>
            <a:pPr marL="12700" indent="0" algn="l">
              <a:buNone/>
            </a:pPr>
            <a:endParaRPr lang="en-US" sz="1200" dirty="0">
              <a:solidFill>
                <a:schemeClr val="tx1"/>
              </a:solidFill>
              <a:latin typeface="Consolas" panose="020B0609020204030204" pitchFamily="49" charset="0"/>
            </a:endParaRPr>
          </a:p>
        </p:txBody>
      </p:sp>
      <p:pic>
        <p:nvPicPr>
          <p:cNvPr id="4" name="Billede 3">
            <a:extLst>
              <a:ext uri="{FF2B5EF4-FFF2-40B4-BE49-F238E27FC236}">
                <a16:creationId xmlns:a16="http://schemas.microsoft.com/office/drawing/2014/main" id="{96E55007-CA79-122F-C649-E54B1DB960D7}"/>
              </a:ext>
            </a:extLst>
          </p:cNvPr>
          <p:cNvPicPr>
            <a:picLocks/>
          </p:cNvPicPr>
          <p:nvPr/>
        </p:nvPicPr>
        <p:blipFill>
          <a:blip r:embed="rId2"/>
          <a:stretch>
            <a:fillRect/>
          </a:stretch>
        </p:blipFill>
        <p:spPr>
          <a:xfrm>
            <a:off x="4589356" y="4684491"/>
            <a:ext cx="3910676" cy="676275"/>
          </a:xfrm>
          <a:prstGeom prst="rect">
            <a:avLst/>
          </a:prstGeom>
        </p:spPr>
      </p:pic>
      <p:pic>
        <p:nvPicPr>
          <p:cNvPr id="8" name="Billede 7">
            <a:extLst>
              <a:ext uri="{FF2B5EF4-FFF2-40B4-BE49-F238E27FC236}">
                <a16:creationId xmlns:a16="http://schemas.microsoft.com/office/drawing/2014/main" id="{D7D7706E-A724-3C39-D3A2-875736821801}"/>
              </a:ext>
            </a:extLst>
          </p:cNvPr>
          <p:cNvPicPr>
            <a:picLocks/>
          </p:cNvPicPr>
          <p:nvPr/>
        </p:nvPicPr>
        <p:blipFill>
          <a:blip r:embed="rId3"/>
          <a:stretch>
            <a:fillRect/>
          </a:stretch>
        </p:blipFill>
        <p:spPr>
          <a:xfrm>
            <a:off x="3766783" y="2173509"/>
            <a:ext cx="3619500" cy="1243013"/>
          </a:xfrm>
          <a:prstGeom prst="rect">
            <a:avLst/>
          </a:prstGeom>
        </p:spPr>
      </p:pic>
    </p:spTree>
    <p:extLst>
      <p:ext uri="{BB962C8B-B14F-4D97-AF65-F5344CB8AC3E}">
        <p14:creationId xmlns:p14="http://schemas.microsoft.com/office/powerpoint/2010/main" val="2986678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7FA3EB2-AC8B-7952-6116-3123751724A1}"/>
              </a:ext>
            </a:extLst>
          </p:cNvPr>
          <p:cNvSpPr>
            <a:spLocks noGrp="1"/>
          </p:cNvSpPr>
          <p:nvPr>
            <p:ph type="title"/>
          </p:nvPr>
        </p:nvSpPr>
        <p:spPr/>
        <p:txBody>
          <a:bodyPr/>
          <a:lstStyle/>
          <a:p>
            <a:r>
              <a:rPr lang="en-US" dirty="0"/>
              <a:t>Transformation relationships</a:t>
            </a:r>
          </a:p>
        </p:txBody>
      </p:sp>
      <p:pic>
        <p:nvPicPr>
          <p:cNvPr id="10" name="Billede 9">
            <a:extLst>
              <a:ext uri="{FF2B5EF4-FFF2-40B4-BE49-F238E27FC236}">
                <a16:creationId xmlns:a16="http://schemas.microsoft.com/office/drawing/2014/main" id="{8256C384-BA09-EECD-FA1F-437DF1ED2220}"/>
              </a:ext>
            </a:extLst>
          </p:cNvPr>
          <p:cNvPicPr>
            <a:picLocks/>
          </p:cNvPicPr>
          <p:nvPr/>
        </p:nvPicPr>
        <p:blipFill>
          <a:blip r:embed="rId2"/>
          <a:stretch>
            <a:fillRect/>
          </a:stretch>
        </p:blipFill>
        <p:spPr>
          <a:xfrm>
            <a:off x="846161" y="1228299"/>
            <a:ext cx="7533563" cy="4558352"/>
          </a:xfrm>
          <a:prstGeom prst="rect">
            <a:avLst/>
          </a:prstGeom>
        </p:spPr>
      </p:pic>
    </p:spTree>
    <p:extLst>
      <p:ext uri="{BB962C8B-B14F-4D97-AF65-F5344CB8AC3E}">
        <p14:creationId xmlns:p14="http://schemas.microsoft.com/office/powerpoint/2010/main" val="2773189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D20618-00DB-3DA4-1E74-144A904A0B5E}"/>
              </a:ext>
            </a:extLst>
          </p:cNvPr>
          <p:cNvSpPr>
            <a:spLocks noGrp="1"/>
          </p:cNvSpPr>
          <p:nvPr>
            <p:ph type="title"/>
          </p:nvPr>
        </p:nvSpPr>
        <p:spPr/>
        <p:txBody>
          <a:bodyPr/>
          <a:lstStyle/>
          <a:p>
            <a:r>
              <a:rPr lang="en-US" dirty="0"/>
              <a:t>State stores</a:t>
            </a:r>
          </a:p>
        </p:txBody>
      </p:sp>
      <p:sp>
        <p:nvSpPr>
          <p:cNvPr id="3" name="Pladsholder til tekst 2">
            <a:extLst>
              <a:ext uri="{FF2B5EF4-FFF2-40B4-BE49-F238E27FC236}">
                <a16:creationId xmlns:a16="http://schemas.microsoft.com/office/drawing/2014/main" id="{1A0F3798-ABCB-56C9-E12A-4C54ECE5E833}"/>
              </a:ext>
            </a:extLst>
          </p:cNvPr>
          <p:cNvSpPr>
            <a:spLocks noGrp="1"/>
          </p:cNvSpPr>
          <p:nvPr>
            <p:ph type="body" idx="1"/>
          </p:nvPr>
        </p:nvSpPr>
        <p:spPr/>
        <p:txBody>
          <a:bodyPr/>
          <a:lstStyle/>
          <a:p>
            <a:pPr marL="12700" indent="0">
              <a:buNone/>
            </a:pPr>
            <a:r>
              <a:rPr lang="en-US" sz="1600" dirty="0"/>
              <a:t>When processing infinite streams, we cannot do join or aggregation processing without maintaining state of precious records in the stream. In Kafka streams this is handled through state stores. Each task has its own state store. A state store is a local cache that is backed by a lightweight database called Rocks DB. Alternative implementations can be chosen such as in-mem, Redis, etc. Because tasks can be ephemeral or temporarily unavailable (crashes, network issues </a:t>
            </a:r>
            <a:r>
              <a:rPr lang="en-US" sz="1600" dirty="0" err="1"/>
              <a:t>etc</a:t>
            </a:r>
            <a:r>
              <a:rPr lang="en-US" sz="1600" dirty="0"/>
              <a:t>), Kafka maintains a backup of the state store in a compacted Kafka changelog topic. This allows new tasks to take over and proceed from where old tasks left without having to replay the entire event stream. New tasks will simply rebuild its state store from the change-log topic during initialization</a:t>
            </a:r>
          </a:p>
        </p:txBody>
      </p:sp>
      <p:pic>
        <p:nvPicPr>
          <p:cNvPr id="4" name="Billede 3">
            <a:extLst>
              <a:ext uri="{FF2B5EF4-FFF2-40B4-BE49-F238E27FC236}">
                <a16:creationId xmlns:a16="http://schemas.microsoft.com/office/drawing/2014/main" id="{061C70BB-8397-6240-23E0-69590D88E1AB}"/>
              </a:ext>
            </a:extLst>
          </p:cNvPr>
          <p:cNvPicPr>
            <a:picLocks/>
          </p:cNvPicPr>
          <p:nvPr/>
        </p:nvPicPr>
        <p:blipFill>
          <a:blip r:embed="rId2"/>
          <a:stretch>
            <a:fillRect/>
          </a:stretch>
        </p:blipFill>
        <p:spPr>
          <a:xfrm>
            <a:off x="496840" y="3557019"/>
            <a:ext cx="4217158" cy="2248469"/>
          </a:xfrm>
          <a:prstGeom prst="rect">
            <a:avLst/>
          </a:prstGeom>
        </p:spPr>
      </p:pic>
      <p:pic>
        <p:nvPicPr>
          <p:cNvPr id="5" name="Billede 4">
            <a:extLst>
              <a:ext uri="{FF2B5EF4-FFF2-40B4-BE49-F238E27FC236}">
                <a16:creationId xmlns:a16="http://schemas.microsoft.com/office/drawing/2014/main" id="{1F65857F-6A2D-0BBC-AB1C-CE4511429213}"/>
              </a:ext>
            </a:extLst>
          </p:cNvPr>
          <p:cNvPicPr>
            <a:picLocks/>
          </p:cNvPicPr>
          <p:nvPr/>
        </p:nvPicPr>
        <p:blipFill>
          <a:blip r:embed="rId3"/>
          <a:stretch>
            <a:fillRect/>
          </a:stretch>
        </p:blipFill>
        <p:spPr>
          <a:xfrm>
            <a:off x="5366627" y="3435350"/>
            <a:ext cx="4217158" cy="2729552"/>
          </a:xfrm>
          <a:prstGeom prst="rect">
            <a:avLst/>
          </a:prstGeom>
        </p:spPr>
      </p:pic>
      <p:sp>
        <p:nvSpPr>
          <p:cNvPr id="6" name="Pil: venstre 5">
            <a:extLst>
              <a:ext uri="{FF2B5EF4-FFF2-40B4-BE49-F238E27FC236}">
                <a16:creationId xmlns:a16="http://schemas.microsoft.com/office/drawing/2014/main" id="{5810B382-9278-5D5F-2EF6-32B40A27698E}"/>
              </a:ext>
            </a:extLst>
          </p:cNvPr>
          <p:cNvSpPr/>
          <p:nvPr/>
        </p:nvSpPr>
        <p:spPr>
          <a:xfrm rot="3093838">
            <a:off x="716538" y="5563173"/>
            <a:ext cx="2095500"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Backup of state store</a:t>
            </a:r>
          </a:p>
        </p:txBody>
      </p:sp>
      <p:sp>
        <p:nvSpPr>
          <p:cNvPr id="7" name="Pil: venstre 6">
            <a:extLst>
              <a:ext uri="{FF2B5EF4-FFF2-40B4-BE49-F238E27FC236}">
                <a16:creationId xmlns:a16="http://schemas.microsoft.com/office/drawing/2014/main" id="{2020A32C-16D4-4869-BB74-ADBBE27B8F18}"/>
              </a:ext>
            </a:extLst>
          </p:cNvPr>
          <p:cNvSpPr/>
          <p:nvPr/>
        </p:nvSpPr>
        <p:spPr>
          <a:xfrm rot="3093838">
            <a:off x="4122900" y="5693506"/>
            <a:ext cx="1299820"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 state</a:t>
            </a:r>
          </a:p>
        </p:txBody>
      </p:sp>
    </p:spTree>
    <p:extLst>
      <p:ext uri="{BB962C8B-B14F-4D97-AF65-F5344CB8AC3E}">
        <p14:creationId xmlns:p14="http://schemas.microsoft.com/office/powerpoint/2010/main" val="955650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714F9D-E920-48C5-C24D-BFE845B792BD}"/>
              </a:ext>
            </a:extLst>
          </p:cNvPr>
          <p:cNvSpPr>
            <a:spLocks noGrp="1"/>
          </p:cNvSpPr>
          <p:nvPr>
            <p:ph type="title"/>
          </p:nvPr>
        </p:nvSpPr>
        <p:spPr/>
        <p:txBody>
          <a:bodyPr/>
          <a:lstStyle/>
          <a:p>
            <a:r>
              <a:rPr lang="en-US" dirty="0"/>
              <a:t>Re-partition</a:t>
            </a:r>
          </a:p>
        </p:txBody>
      </p:sp>
      <p:sp>
        <p:nvSpPr>
          <p:cNvPr id="3" name="Pladsholder til tekst 2">
            <a:extLst>
              <a:ext uri="{FF2B5EF4-FFF2-40B4-BE49-F238E27FC236}">
                <a16:creationId xmlns:a16="http://schemas.microsoft.com/office/drawing/2014/main" id="{0C64C269-E2A8-EAE3-BA62-BDE464EFE8B2}"/>
              </a:ext>
            </a:extLst>
          </p:cNvPr>
          <p:cNvSpPr>
            <a:spLocks noGrp="1"/>
          </p:cNvSpPr>
          <p:nvPr>
            <p:ph type="body" idx="1"/>
          </p:nvPr>
        </p:nvSpPr>
        <p:spPr>
          <a:xfrm>
            <a:off x="360361" y="1052512"/>
            <a:ext cx="4321706" cy="5184775"/>
          </a:xfrm>
        </p:spPr>
        <p:txBody>
          <a:bodyPr/>
          <a:lstStyle/>
          <a:p>
            <a:pPr marL="12700" indent="0">
              <a:buNone/>
            </a:pPr>
            <a:r>
              <a:rPr lang="en-US" sz="1600" dirty="0"/>
              <a:t>Sometimes you need to change keys while processing. This happens with operations like </a:t>
            </a:r>
            <a:r>
              <a:rPr lang="en-US" sz="1600" dirty="0">
                <a:latin typeface="Consolas" panose="020B0609020204030204" pitchFamily="49" charset="0"/>
              </a:rPr>
              <a:t>map()</a:t>
            </a:r>
            <a:r>
              <a:rPr lang="en-US" sz="1600" dirty="0"/>
              <a:t>, </a:t>
            </a:r>
            <a:r>
              <a:rPr lang="en-US" sz="1600" dirty="0" err="1">
                <a:latin typeface="Consolas" panose="020B0609020204030204" pitchFamily="49" charset="0"/>
              </a:rPr>
              <a:t>selectKey</a:t>
            </a:r>
            <a:r>
              <a:rPr lang="en-US" sz="1600" dirty="0">
                <a:latin typeface="Consolas" panose="020B0609020204030204" pitchFamily="49" charset="0"/>
              </a:rPr>
              <a:t>()</a:t>
            </a:r>
            <a:r>
              <a:rPr lang="en-US" sz="1600" dirty="0"/>
              <a:t> etc. Typically you do this when the message has been transformed / mapped and the new message has a new logical identity that need to be synchronized with the other Stream tasks. </a:t>
            </a:r>
          </a:p>
          <a:p>
            <a:pPr marL="12700" indent="0">
              <a:buNone/>
            </a:pPr>
            <a:r>
              <a:rPr lang="en-US" sz="1600" dirty="0"/>
              <a:t>In that case Kafka streams uses an intermediate repartitioning topic to consolidate all messages in the right partitions based on their newly assigned keys. This ensures that further processing of these re-keyed messages end up on the right tasks. When creating topologies that triggers re-keying of messages Kafka Streams automatically creates the new repartition topic and new tasks that listen to these repartition-topics. </a:t>
            </a:r>
          </a:p>
          <a:p>
            <a:pPr marL="12700" indent="0">
              <a:buNone/>
            </a:pPr>
            <a:endParaRPr lang="en-US" sz="1600" dirty="0"/>
          </a:p>
          <a:p>
            <a:pPr marL="12700" indent="0">
              <a:buNone/>
            </a:pPr>
            <a:endParaRPr lang="en-US" sz="1600" dirty="0"/>
          </a:p>
          <a:p>
            <a:pPr marL="12700" indent="0">
              <a:buNone/>
            </a:pPr>
            <a:endParaRPr lang="en-US" sz="1600" dirty="0"/>
          </a:p>
        </p:txBody>
      </p:sp>
      <p:pic>
        <p:nvPicPr>
          <p:cNvPr id="5" name="Billede 4">
            <a:extLst>
              <a:ext uri="{FF2B5EF4-FFF2-40B4-BE49-F238E27FC236}">
                <a16:creationId xmlns:a16="http://schemas.microsoft.com/office/drawing/2014/main" id="{BC2E9CBB-11AC-2631-8BD5-483136F8D694}"/>
              </a:ext>
            </a:extLst>
          </p:cNvPr>
          <p:cNvPicPr>
            <a:picLocks/>
          </p:cNvPicPr>
          <p:nvPr/>
        </p:nvPicPr>
        <p:blipFill>
          <a:blip r:embed="rId2"/>
          <a:stretch>
            <a:fillRect/>
          </a:stretch>
        </p:blipFill>
        <p:spPr>
          <a:xfrm>
            <a:off x="4402667" y="1202266"/>
            <a:ext cx="5441983" cy="3994779"/>
          </a:xfrm>
          <a:prstGeom prst="rect">
            <a:avLst/>
          </a:prstGeom>
        </p:spPr>
      </p:pic>
    </p:spTree>
    <p:extLst>
      <p:ext uri="{BB962C8B-B14F-4D97-AF65-F5344CB8AC3E}">
        <p14:creationId xmlns:p14="http://schemas.microsoft.com/office/powerpoint/2010/main" val="1722129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4758FA-4134-9B22-D2FA-39A770C56FB3}"/>
              </a:ext>
            </a:extLst>
          </p:cNvPr>
          <p:cNvSpPr>
            <a:spLocks noGrp="1"/>
          </p:cNvSpPr>
          <p:nvPr>
            <p:ph type="title"/>
          </p:nvPr>
        </p:nvSpPr>
        <p:spPr/>
        <p:txBody>
          <a:bodyPr/>
          <a:lstStyle/>
          <a:p>
            <a:r>
              <a:rPr lang="en-US" dirty="0"/>
              <a:t>Why Kafka Streams</a:t>
            </a:r>
          </a:p>
        </p:txBody>
      </p:sp>
      <p:sp>
        <p:nvSpPr>
          <p:cNvPr id="3" name="Pladsholder til tekst 2">
            <a:extLst>
              <a:ext uri="{FF2B5EF4-FFF2-40B4-BE49-F238E27FC236}">
                <a16:creationId xmlns:a16="http://schemas.microsoft.com/office/drawing/2014/main" id="{A08F71B7-417D-ADBA-F78E-9A513F01A3AE}"/>
              </a:ext>
            </a:extLst>
          </p:cNvPr>
          <p:cNvSpPr>
            <a:spLocks noGrp="1"/>
          </p:cNvSpPr>
          <p:nvPr>
            <p:ph type="body" idx="1"/>
          </p:nvPr>
        </p:nvSpPr>
        <p:spPr>
          <a:xfrm>
            <a:off x="360362" y="1052512"/>
            <a:ext cx="5268752" cy="5184775"/>
          </a:xfrm>
        </p:spPr>
        <p:txBody>
          <a:bodyPr/>
          <a:lstStyle/>
          <a:p>
            <a:pPr marL="12700" indent="0">
              <a:buNone/>
            </a:pPr>
            <a:r>
              <a:rPr lang="en-US" sz="1600" b="0" i="0" dirty="0">
                <a:solidFill>
                  <a:srgbClr val="242424"/>
                </a:solidFill>
                <a:effectLst/>
                <a:latin typeface="+mn-lt"/>
              </a:rPr>
              <a:t>The Kafka Streams API is a client-side library that sits alongside the existing Kafka client APIs. The Consumer and Producer APIs read and write to Kafka topics. Kafka Streams, which use the Consumer and Producer APIs under the hood, provides the ability to stream messages in real-time from a topic, processing and reacting to the data, before writing the transformed and enriched data to other topics.</a:t>
            </a:r>
          </a:p>
          <a:p>
            <a:pPr marL="12700" indent="0">
              <a:buNone/>
            </a:pPr>
            <a:r>
              <a:rPr lang="en-US" sz="1600" dirty="0">
                <a:solidFill>
                  <a:srgbClr val="242424"/>
                </a:solidFill>
                <a:latin typeface="+mn-lt"/>
              </a:rPr>
              <a:t>Kafka streams provide a </a:t>
            </a:r>
            <a:r>
              <a:rPr lang="en-US" sz="1600" b="1" dirty="0">
                <a:solidFill>
                  <a:srgbClr val="242424"/>
                </a:solidFill>
                <a:latin typeface="+mn-lt"/>
              </a:rPr>
              <a:t>declarative</a:t>
            </a:r>
            <a:r>
              <a:rPr lang="en-US" sz="1600" dirty="0">
                <a:solidFill>
                  <a:srgbClr val="242424"/>
                </a:solidFill>
                <a:latin typeface="+mn-lt"/>
              </a:rPr>
              <a:t> approach to stream processing and provides a fluent domain specific language (DSL) that allows users to make a description of what needs to be done. Under the hood the framework takes take of all the operations needed to achieve the result. This is opposed to an </a:t>
            </a:r>
            <a:r>
              <a:rPr lang="en-US" sz="1600" b="1" dirty="0">
                <a:solidFill>
                  <a:srgbClr val="242424"/>
                </a:solidFill>
                <a:latin typeface="+mn-lt"/>
              </a:rPr>
              <a:t>imperative</a:t>
            </a:r>
            <a:r>
              <a:rPr lang="en-US" sz="1600" dirty="0">
                <a:solidFill>
                  <a:srgbClr val="242424"/>
                </a:solidFill>
                <a:latin typeface="+mn-lt"/>
              </a:rPr>
              <a:t> approach you would use if you were to build the same logic using vanilla Kafka consumers &amp; producers.</a:t>
            </a:r>
          </a:p>
          <a:p>
            <a:pPr marL="12700" indent="0">
              <a:buNone/>
            </a:pPr>
            <a:r>
              <a:rPr lang="en-US" sz="1600" dirty="0">
                <a:solidFill>
                  <a:srgbClr val="242424"/>
                </a:solidFill>
                <a:latin typeface="+mn-lt"/>
              </a:rPr>
              <a:t>Using DSL makes the code more scalable and robust and heavily reduces the number of code-lines</a:t>
            </a:r>
          </a:p>
          <a:p>
            <a:pPr marL="12700" indent="0">
              <a:buNone/>
            </a:pPr>
            <a:endParaRPr lang="en-US" sz="1600" dirty="0">
              <a:solidFill>
                <a:srgbClr val="242424"/>
              </a:solidFill>
              <a:latin typeface="+mn-lt"/>
            </a:endParaRPr>
          </a:p>
          <a:p>
            <a:pPr marL="12700" indent="0">
              <a:buNone/>
            </a:pPr>
            <a:endParaRPr lang="en-US" sz="1600" dirty="0">
              <a:solidFill>
                <a:srgbClr val="242424"/>
              </a:solidFill>
              <a:latin typeface="+mn-lt"/>
            </a:endParaRPr>
          </a:p>
        </p:txBody>
      </p:sp>
      <p:pic>
        <p:nvPicPr>
          <p:cNvPr id="6" name="Billede 5">
            <a:extLst>
              <a:ext uri="{FF2B5EF4-FFF2-40B4-BE49-F238E27FC236}">
                <a16:creationId xmlns:a16="http://schemas.microsoft.com/office/drawing/2014/main" id="{6E1ACAB4-37DA-5F10-DFB5-9D2FE8752F47}"/>
              </a:ext>
            </a:extLst>
          </p:cNvPr>
          <p:cNvPicPr>
            <a:picLocks/>
          </p:cNvPicPr>
          <p:nvPr/>
        </p:nvPicPr>
        <p:blipFill>
          <a:blip r:embed="rId2"/>
          <a:stretch>
            <a:fillRect/>
          </a:stretch>
        </p:blipFill>
        <p:spPr>
          <a:xfrm>
            <a:off x="5629114" y="984274"/>
            <a:ext cx="4188176" cy="3159688"/>
          </a:xfrm>
          <a:prstGeom prst="rect">
            <a:avLst/>
          </a:prstGeom>
        </p:spPr>
      </p:pic>
      <p:pic>
        <p:nvPicPr>
          <p:cNvPr id="1026" name="Picture 2" descr="The Confluent Platform stack, with ksqlDB built on Kafka Streams">
            <a:extLst>
              <a:ext uri="{FF2B5EF4-FFF2-40B4-BE49-F238E27FC236}">
                <a16:creationId xmlns:a16="http://schemas.microsoft.com/office/drawing/2014/main" id="{4A50142E-3043-0D65-84C9-5D30082BA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837" y="3963224"/>
            <a:ext cx="4416340" cy="191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18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115044" cy="4345398"/>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a:t>
            </a:r>
            <a:r>
              <a:rPr lang="en-US" sz="1800" dirty="0" err="1"/>
              <a:t>groupby+count</a:t>
            </a:r>
            <a:r>
              <a:rPr lang="en-US" sz="1800" dirty="0"/>
              <a:t> streams</a:t>
            </a:r>
          </a:p>
          <a:p>
            <a:pPr lvl="1"/>
            <a:r>
              <a:rPr lang="en-US" sz="1200" dirty="0"/>
              <a:t>Create one input topics </a:t>
            </a:r>
            <a:r>
              <a:rPr lang="en-US" sz="1200" dirty="0" err="1">
                <a:latin typeface="Consolas" panose="020B0609020204030204" pitchFamily="49" charset="0"/>
              </a:rPr>
              <a:t>inputTopic</a:t>
            </a:r>
            <a:endParaRPr lang="en-US" sz="1200" dirty="0">
              <a:latin typeface="Consolas" panose="020B0609020204030204" pitchFamily="49" charset="0"/>
            </a:endParaRPr>
          </a:p>
          <a:p>
            <a:pPr lvl="1"/>
            <a:r>
              <a:rPr lang="en-US" sz="1200" dirty="0"/>
              <a:t>Write a topology that reads from the </a:t>
            </a:r>
            <a:r>
              <a:rPr lang="en-US" sz="1200" dirty="0" err="1"/>
              <a:t>inputStream</a:t>
            </a:r>
            <a:r>
              <a:rPr lang="en-US" sz="1200" dirty="0"/>
              <a:t>, re-key the stream to use the first letter in the value of the record to determine if the key should be v (vocal) or c (consonant). </a:t>
            </a:r>
          </a:p>
          <a:p>
            <a:pPr lvl="1"/>
            <a:r>
              <a:rPr lang="en-US" sz="1200" dirty="0"/>
              <a:t>Count how many records that are vocals and how many are consonants. Output the result to a new topic called </a:t>
            </a:r>
            <a:r>
              <a:rPr lang="en-US" sz="1200" dirty="0" err="1"/>
              <a:t>outputTopic</a:t>
            </a:r>
            <a:endParaRPr lang="en-US" sz="1200" dirty="0"/>
          </a:p>
          <a:p>
            <a:pPr lvl="1"/>
            <a:r>
              <a:rPr lang="en-US" sz="1200" dirty="0"/>
              <a:t>Start the stream application</a:t>
            </a:r>
          </a:p>
          <a:p>
            <a:pPr lvl="1"/>
            <a:r>
              <a:rPr lang="en-US" sz="1200" dirty="0"/>
              <a:t>Open a PowerShell window and navigate to &lt;project&gt;/docker folder</a:t>
            </a:r>
          </a:p>
          <a:p>
            <a:pPr lvl="1"/>
            <a:r>
              <a:rPr lang="en-US" sz="1200" dirty="0"/>
              <a:t>Start a producer that produces messages to the input topic like this:</a:t>
            </a:r>
          </a:p>
          <a:p>
            <a:pPr lvl="1"/>
            <a:r>
              <a:rPr lang="en-US" sz="1200" dirty="0"/>
              <a:t>Type </a:t>
            </a:r>
            <a:r>
              <a:rPr lang="en-US" sz="1200" b="1" dirty="0">
                <a:latin typeface="Consolas" panose="020B0609020204030204" pitchFamily="49" charset="0"/>
              </a:rPr>
              <a:t>.\kafka-producer-perf-test.bat --topic </a:t>
            </a:r>
            <a:r>
              <a:rPr lang="en-US" sz="1200" b="1" dirty="0" err="1">
                <a:latin typeface="Consolas" panose="020B0609020204030204" pitchFamily="49" charset="0"/>
              </a:rPr>
              <a:t>inputTopic</a:t>
            </a:r>
            <a:r>
              <a:rPr lang="en-US" sz="1200" b="1" dirty="0">
                <a:latin typeface="Consolas" panose="020B0609020204030204" pitchFamily="49" charset="0"/>
              </a:rPr>
              <a:t> --num-records 1000 --throughput 10 --record-size 1 </a:t>
            </a:r>
            <a:r>
              <a:rPr lang="en-US" sz="1200" dirty="0">
                <a:latin typeface="+mn-lt"/>
              </a:rPr>
              <a:t>in one window</a:t>
            </a:r>
            <a:endParaRPr lang="en-US" sz="1200" b="1" dirty="0">
              <a:latin typeface="Consolas" panose="020B0609020204030204" pitchFamily="49" charset="0"/>
            </a:endParaRPr>
          </a:p>
          <a:p>
            <a:pPr lvl="1"/>
            <a:r>
              <a:rPr lang="en-US" sz="1200" dirty="0"/>
              <a:t>Open a new PowerShell window and navigate to &lt;project&gt;/docker folder:</a:t>
            </a:r>
          </a:p>
          <a:p>
            <a:pPr lvl="1"/>
            <a:r>
              <a:rPr lang="en-US" sz="1200" dirty="0"/>
              <a:t>Type </a:t>
            </a:r>
            <a:r>
              <a:rPr lang="en-US" sz="1200" b="1" dirty="0"/>
              <a:t>.\kafka-consumer.bat --topic </a:t>
            </a:r>
            <a:r>
              <a:rPr lang="en-US" sz="1200" b="1" dirty="0" err="1"/>
              <a:t>outputTopic</a:t>
            </a:r>
            <a:r>
              <a:rPr lang="en-US" sz="1200" b="1" dirty="0"/>
              <a:t> --property </a:t>
            </a:r>
            <a:r>
              <a:rPr lang="en-US" sz="1200" b="1" dirty="0" err="1"/>
              <a:t>print.key</a:t>
            </a:r>
            <a:r>
              <a:rPr lang="en-US" sz="1200" b="1" dirty="0"/>
              <a:t>=true --property </a:t>
            </a:r>
            <a:r>
              <a:rPr lang="en-US" sz="1200" b="1" dirty="0" err="1"/>
              <a:t>print.value</a:t>
            </a:r>
            <a:r>
              <a:rPr lang="en-US" sz="1200" b="1" dirty="0"/>
              <a:t>=true --property </a:t>
            </a:r>
            <a:r>
              <a:rPr lang="en-US" sz="1200" b="1" dirty="0" err="1"/>
              <a:t>value.deserializer</a:t>
            </a:r>
            <a:r>
              <a:rPr lang="en-US" sz="1200" b="1" dirty="0"/>
              <a:t>=</a:t>
            </a:r>
            <a:r>
              <a:rPr lang="en-US" sz="1200" b="1" dirty="0" err="1"/>
              <a:t>org.apache.kafka.common.serialization.LongDeserializer</a:t>
            </a:r>
            <a:endParaRPr lang="en-US" sz="1200" b="1" dirty="0">
              <a:latin typeface="Consolas" panose="020B0609020204030204" pitchFamily="49" charset="0"/>
            </a:endParaRPr>
          </a:p>
          <a:p>
            <a:pPr lvl="1"/>
            <a:r>
              <a:rPr lang="en-US" sz="1200" dirty="0"/>
              <a:t>Verify that a stream of counts is produced</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8.4</a:t>
            </a:r>
          </a:p>
        </p:txBody>
      </p:sp>
      <p:pic>
        <p:nvPicPr>
          <p:cNvPr id="6" name="Billede 5">
            <a:extLst>
              <a:ext uri="{FF2B5EF4-FFF2-40B4-BE49-F238E27FC236}">
                <a16:creationId xmlns:a16="http://schemas.microsoft.com/office/drawing/2014/main" id="{8445299E-698E-8B31-899C-3A6462B2E008}"/>
              </a:ext>
            </a:extLst>
          </p:cNvPr>
          <p:cNvPicPr>
            <a:picLocks/>
          </p:cNvPicPr>
          <p:nvPr/>
        </p:nvPicPr>
        <p:blipFill>
          <a:blip r:embed="rId2"/>
          <a:stretch>
            <a:fillRect/>
          </a:stretch>
        </p:blipFill>
        <p:spPr>
          <a:xfrm>
            <a:off x="609600" y="5633819"/>
            <a:ext cx="8315325" cy="485775"/>
          </a:xfrm>
          <a:prstGeom prst="rect">
            <a:avLst/>
          </a:prstGeom>
        </p:spPr>
      </p:pic>
    </p:spTree>
    <p:extLst>
      <p:ext uri="{BB962C8B-B14F-4D97-AF65-F5344CB8AC3E}">
        <p14:creationId xmlns:p14="http://schemas.microsoft.com/office/powerpoint/2010/main" val="1779115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AC5110-7A22-4F74-61CA-9C2B9F4E2D0E}"/>
              </a:ext>
            </a:extLst>
          </p:cNvPr>
          <p:cNvSpPr>
            <a:spLocks noGrp="1"/>
          </p:cNvSpPr>
          <p:nvPr>
            <p:ph type="title"/>
          </p:nvPr>
        </p:nvSpPr>
        <p:spPr/>
        <p:txBody>
          <a:bodyPr/>
          <a:lstStyle/>
          <a:p>
            <a:r>
              <a:rPr lang="en-US" dirty="0"/>
              <a:t>Joins</a:t>
            </a:r>
          </a:p>
        </p:txBody>
      </p:sp>
      <p:sp>
        <p:nvSpPr>
          <p:cNvPr id="3" name="Pladsholder til tekst 2">
            <a:extLst>
              <a:ext uri="{FF2B5EF4-FFF2-40B4-BE49-F238E27FC236}">
                <a16:creationId xmlns:a16="http://schemas.microsoft.com/office/drawing/2014/main" id="{CA1DDF32-2DCC-5AA0-C3F5-CFB764743188}"/>
              </a:ext>
            </a:extLst>
          </p:cNvPr>
          <p:cNvSpPr>
            <a:spLocks noGrp="1"/>
          </p:cNvSpPr>
          <p:nvPr>
            <p:ph type="body" idx="1"/>
          </p:nvPr>
        </p:nvSpPr>
        <p:spPr/>
        <p:txBody>
          <a:bodyPr/>
          <a:lstStyle/>
          <a:p>
            <a:pPr marL="12700" indent="0">
              <a:buNone/>
            </a:pPr>
            <a:r>
              <a:rPr lang="en-US" sz="1600" dirty="0">
                <a:latin typeface="+mn-lt"/>
              </a:rPr>
              <a:t>Its possible to join streams from multiple topics in Kafka. Three different types of joins are supported depending on the type of streams that you join:</a:t>
            </a: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algn="l"/>
            <a:r>
              <a:rPr lang="en-US" sz="1600" b="1" i="0" dirty="0">
                <a:solidFill>
                  <a:srgbClr val="000000"/>
                </a:solidFill>
                <a:effectLst/>
                <a:latin typeface="+mn-lt"/>
              </a:rPr>
              <a:t>Inner Joins:</a:t>
            </a:r>
            <a:r>
              <a:rPr lang="en-US" sz="1600" b="0" i="0" dirty="0">
                <a:solidFill>
                  <a:srgbClr val="000000"/>
                </a:solidFill>
                <a:effectLst/>
                <a:latin typeface="+mn-lt"/>
              </a:rPr>
              <a:t> Emits an output when both input sources have records with the same key.</a:t>
            </a:r>
          </a:p>
          <a:p>
            <a:pPr algn="l"/>
            <a:r>
              <a:rPr lang="en-US" sz="1600" b="1" i="0" dirty="0">
                <a:solidFill>
                  <a:srgbClr val="000000"/>
                </a:solidFill>
                <a:effectLst/>
                <a:latin typeface="+mn-lt"/>
              </a:rPr>
              <a:t>Left Joins:</a:t>
            </a:r>
            <a:r>
              <a:rPr lang="en-US" sz="1600" b="0" i="0" dirty="0">
                <a:solidFill>
                  <a:srgbClr val="000000"/>
                </a:solidFill>
                <a:effectLst/>
                <a:latin typeface="+mn-lt"/>
              </a:rPr>
              <a:t> Emits an output for each record in the left or primary input source. If the other source does not have a value for a given key, it is set to null.</a:t>
            </a:r>
          </a:p>
          <a:p>
            <a:pPr algn="l"/>
            <a:r>
              <a:rPr lang="en-US" sz="1600" b="1" i="0" dirty="0">
                <a:solidFill>
                  <a:srgbClr val="000000"/>
                </a:solidFill>
                <a:effectLst/>
                <a:latin typeface="+mn-lt"/>
              </a:rPr>
              <a:t>Outer Joins:</a:t>
            </a:r>
            <a:r>
              <a:rPr lang="en-US" sz="1600" b="0" i="0" dirty="0">
                <a:solidFill>
                  <a:srgbClr val="000000"/>
                </a:solidFill>
                <a:effectLst/>
                <a:latin typeface="+mn-lt"/>
              </a:rPr>
              <a:t> Emits an output for each record in either input source. If only one source contains a key, the other is null.</a:t>
            </a:r>
          </a:p>
          <a:p>
            <a:pPr marL="12700" indent="0">
              <a:buNone/>
            </a:pPr>
            <a:endParaRPr lang="en-US" sz="1600" dirty="0">
              <a:latin typeface="+mn-lt"/>
            </a:endParaRPr>
          </a:p>
        </p:txBody>
      </p:sp>
      <p:pic>
        <p:nvPicPr>
          <p:cNvPr id="4" name="Billede 3">
            <a:extLst>
              <a:ext uri="{FF2B5EF4-FFF2-40B4-BE49-F238E27FC236}">
                <a16:creationId xmlns:a16="http://schemas.microsoft.com/office/drawing/2014/main" id="{99B7CE39-998C-64EC-3CDC-4501DBAD3133}"/>
              </a:ext>
            </a:extLst>
          </p:cNvPr>
          <p:cNvPicPr>
            <a:picLocks/>
          </p:cNvPicPr>
          <p:nvPr/>
        </p:nvPicPr>
        <p:blipFill>
          <a:blip r:embed="rId2"/>
          <a:stretch>
            <a:fillRect/>
          </a:stretch>
        </p:blipFill>
        <p:spPr>
          <a:xfrm>
            <a:off x="1801504" y="1909728"/>
            <a:ext cx="5582444" cy="2382838"/>
          </a:xfrm>
          <a:prstGeom prst="rect">
            <a:avLst/>
          </a:prstGeom>
        </p:spPr>
      </p:pic>
    </p:spTree>
    <p:extLst>
      <p:ext uri="{BB962C8B-B14F-4D97-AF65-F5344CB8AC3E}">
        <p14:creationId xmlns:p14="http://schemas.microsoft.com/office/powerpoint/2010/main" val="748689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F6054F-9039-C5A3-EE6F-23B5133EDEF4}"/>
              </a:ext>
            </a:extLst>
          </p:cNvPr>
          <p:cNvSpPr>
            <a:spLocks noGrp="1"/>
          </p:cNvSpPr>
          <p:nvPr>
            <p:ph type="title"/>
          </p:nvPr>
        </p:nvSpPr>
        <p:spPr/>
        <p:txBody>
          <a:bodyPr/>
          <a:lstStyle/>
          <a:p>
            <a:r>
              <a:rPr lang="en-US" dirty="0"/>
              <a:t>Windowing</a:t>
            </a:r>
          </a:p>
        </p:txBody>
      </p:sp>
      <p:sp>
        <p:nvSpPr>
          <p:cNvPr id="3" name="Pladsholder til tekst 2">
            <a:extLst>
              <a:ext uri="{FF2B5EF4-FFF2-40B4-BE49-F238E27FC236}">
                <a16:creationId xmlns:a16="http://schemas.microsoft.com/office/drawing/2014/main" id="{BEEBB429-AC8B-7E83-822F-6446AFFA90B6}"/>
              </a:ext>
            </a:extLst>
          </p:cNvPr>
          <p:cNvSpPr>
            <a:spLocks noGrp="1"/>
          </p:cNvSpPr>
          <p:nvPr>
            <p:ph type="body" idx="1"/>
          </p:nvPr>
        </p:nvSpPr>
        <p:spPr>
          <a:xfrm>
            <a:off x="360362" y="1052512"/>
            <a:ext cx="4375411" cy="5184775"/>
          </a:xfrm>
        </p:spPr>
        <p:txBody>
          <a:bodyPr/>
          <a:lstStyle/>
          <a:p>
            <a:pPr marL="12700" indent="0">
              <a:buNone/>
            </a:pPr>
            <a:r>
              <a:rPr lang="en-US" sz="1600" dirty="0"/>
              <a:t>When doing join operations on two infinite </a:t>
            </a:r>
            <a:r>
              <a:rPr lang="en-US" sz="1600" dirty="0" err="1"/>
              <a:t>KStreams</a:t>
            </a:r>
            <a:r>
              <a:rPr lang="en-US" sz="1600" dirty="0"/>
              <a:t> you need to narrow equality of keys based on a time window.</a:t>
            </a:r>
          </a:p>
          <a:p>
            <a:pPr marL="12700" indent="0">
              <a:buNone/>
            </a:pPr>
            <a:r>
              <a:rPr lang="en-US" sz="1600" dirty="0"/>
              <a:t>A windows is defined by a fixed width and an incremental factor (how it moves forward in time). If two events happens inside the same window they can be joined. </a:t>
            </a:r>
          </a:p>
          <a:p>
            <a:pPr marL="12700" indent="0">
              <a:buNone/>
            </a:pPr>
            <a:r>
              <a:rPr lang="en-US" sz="1600" dirty="0"/>
              <a:t> </a:t>
            </a:r>
          </a:p>
          <a:p>
            <a:pPr marL="12700" indent="0">
              <a:buNone/>
            </a:pPr>
            <a:r>
              <a:rPr lang="en-US" sz="1600" dirty="0"/>
              <a:t>There are different definitions of time windows</a:t>
            </a:r>
          </a:p>
          <a:p>
            <a:pPr marL="12700" indent="0">
              <a:buNone/>
            </a:pPr>
            <a:r>
              <a:rPr lang="en-US" sz="1600" dirty="0"/>
              <a:t> </a:t>
            </a:r>
          </a:p>
          <a:p>
            <a:pPr marL="12700" indent="0">
              <a:buNone/>
            </a:pPr>
            <a:r>
              <a:rPr lang="en-US" sz="1600" b="1" dirty="0"/>
              <a:t>Hopping</a:t>
            </a:r>
            <a:r>
              <a:rPr lang="en-US" sz="1600" dirty="0"/>
              <a:t>, incremental step is fixed and less than the width of the window</a:t>
            </a:r>
          </a:p>
          <a:p>
            <a:pPr marL="12700" indent="0">
              <a:buNone/>
            </a:pPr>
            <a:r>
              <a:rPr lang="en-US" sz="1600" b="1" dirty="0"/>
              <a:t>Tumbling</a:t>
            </a:r>
            <a:r>
              <a:rPr lang="en-US" sz="1600" dirty="0"/>
              <a:t>, incremental step is fixed and equal to the width of the window</a:t>
            </a:r>
          </a:p>
          <a:p>
            <a:pPr marL="12700" indent="0">
              <a:buNone/>
            </a:pPr>
            <a:r>
              <a:rPr lang="en-US" sz="1600" b="1" dirty="0"/>
              <a:t>Sliding</a:t>
            </a:r>
            <a:r>
              <a:rPr lang="en-US" sz="1600" dirty="0"/>
              <a:t>, incremental step depends on the arrival of events </a:t>
            </a:r>
          </a:p>
          <a:p>
            <a:pPr marL="12700" indent="0">
              <a:buNone/>
            </a:pPr>
            <a:endParaRPr lang="en-US" sz="1600" dirty="0"/>
          </a:p>
        </p:txBody>
      </p:sp>
      <p:pic>
        <p:nvPicPr>
          <p:cNvPr id="4" name="Billede 3">
            <a:extLst>
              <a:ext uri="{FF2B5EF4-FFF2-40B4-BE49-F238E27FC236}">
                <a16:creationId xmlns:a16="http://schemas.microsoft.com/office/drawing/2014/main" id="{F0569C0B-8A77-051F-998E-9C2B4157FD28}"/>
              </a:ext>
            </a:extLst>
          </p:cNvPr>
          <p:cNvPicPr>
            <a:picLocks/>
          </p:cNvPicPr>
          <p:nvPr/>
        </p:nvPicPr>
        <p:blipFill>
          <a:blip r:embed="rId2"/>
          <a:stretch>
            <a:fillRect/>
          </a:stretch>
        </p:blipFill>
        <p:spPr>
          <a:xfrm>
            <a:off x="5344853" y="1136649"/>
            <a:ext cx="3438525" cy="5100638"/>
          </a:xfrm>
          <a:prstGeom prst="rect">
            <a:avLst/>
          </a:prstGeom>
        </p:spPr>
      </p:pic>
    </p:spTree>
    <p:extLst>
      <p:ext uri="{BB962C8B-B14F-4D97-AF65-F5344CB8AC3E}">
        <p14:creationId xmlns:p14="http://schemas.microsoft.com/office/powerpoint/2010/main" val="4264044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9ACC3A-CBC0-EA0C-405F-C837B42AA5DC}"/>
              </a:ext>
            </a:extLst>
          </p:cNvPr>
          <p:cNvSpPr>
            <a:spLocks noGrp="1"/>
          </p:cNvSpPr>
          <p:nvPr>
            <p:ph type="title"/>
          </p:nvPr>
        </p:nvSpPr>
        <p:spPr/>
        <p:txBody>
          <a:bodyPr/>
          <a:lstStyle/>
          <a:p>
            <a:r>
              <a:rPr lang="en-US" dirty="0"/>
              <a:t>Join example</a:t>
            </a:r>
          </a:p>
        </p:txBody>
      </p:sp>
      <p:sp>
        <p:nvSpPr>
          <p:cNvPr id="3" name="Pladsholder til tekst 2">
            <a:extLst>
              <a:ext uri="{FF2B5EF4-FFF2-40B4-BE49-F238E27FC236}">
                <a16:creationId xmlns:a16="http://schemas.microsoft.com/office/drawing/2014/main" id="{88CECE49-DFE8-E7C5-FE30-97702AB50E17}"/>
              </a:ext>
            </a:extLst>
          </p:cNvPr>
          <p:cNvSpPr>
            <a:spLocks noGrp="1"/>
          </p:cNvSpPr>
          <p:nvPr>
            <p:ph type="body" idx="1"/>
          </p:nvPr>
        </p:nvSpPr>
        <p:spPr>
          <a:xfrm>
            <a:off x="360362" y="1052513"/>
            <a:ext cx="9359900" cy="4700588"/>
          </a:xfrm>
        </p:spPr>
        <p:style>
          <a:lnRef idx="1">
            <a:schemeClr val="dk1"/>
          </a:lnRef>
          <a:fillRef idx="2">
            <a:schemeClr val="dk1"/>
          </a:fillRef>
          <a:effectRef idx="1">
            <a:schemeClr val="dk1"/>
          </a:effectRef>
          <a:fontRef idx="minor">
            <a:schemeClr val="dk1"/>
          </a:fontRef>
        </p:style>
        <p:txBody>
          <a:bodyPr/>
          <a:lstStyle/>
          <a:p>
            <a:pPr marL="12700" indent="0">
              <a:buNone/>
            </a:pPr>
            <a:r>
              <a:rPr lang="en-US" sz="1400" dirty="0" err="1">
                <a:latin typeface="Consolas" panose="020B0609020204030204" pitchFamily="49" charset="0"/>
              </a:rPr>
              <a:t>KStream</a:t>
            </a:r>
            <a:r>
              <a:rPr lang="en-US" sz="1400" dirty="0">
                <a:latin typeface="Consolas" panose="020B0609020204030204" pitchFamily="49" charset="0"/>
              </a:rPr>
              <a:t>&lt;String, String&gt; </a:t>
            </a:r>
            <a:r>
              <a:rPr lang="en-US" sz="1400" dirty="0" err="1">
                <a:latin typeface="Consolas" panose="020B0609020204030204" pitchFamily="49" charset="0"/>
              </a:rPr>
              <a:t>leftStream</a:t>
            </a:r>
            <a:r>
              <a:rPr lang="en-US" sz="1400" dirty="0">
                <a:latin typeface="Consolas" panose="020B0609020204030204" pitchFamily="49" charset="0"/>
              </a:rPr>
              <a:t> = </a:t>
            </a:r>
            <a:r>
              <a:rPr lang="en-US" sz="1400" dirty="0" err="1">
                <a:latin typeface="Consolas" panose="020B0609020204030204" pitchFamily="49" charset="0"/>
              </a:rPr>
              <a:t>builder.stream</a:t>
            </a:r>
            <a:r>
              <a:rPr lang="en-US" sz="1400" dirty="0">
                <a:latin typeface="Consolas" panose="020B0609020204030204" pitchFamily="49" charset="0"/>
              </a:rPr>
              <a:t>("topic-A");</a:t>
            </a:r>
          </a:p>
          <a:p>
            <a:pPr marL="12700" indent="0">
              <a:buNone/>
            </a:pPr>
            <a:r>
              <a:rPr lang="en-US" sz="1400" dirty="0" err="1">
                <a:latin typeface="Consolas" panose="020B0609020204030204" pitchFamily="49" charset="0"/>
              </a:rPr>
              <a:t>KStream</a:t>
            </a:r>
            <a:r>
              <a:rPr lang="en-US" sz="1400" dirty="0">
                <a:latin typeface="Consolas" panose="020B0609020204030204" pitchFamily="49" charset="0"/>
              </a:rPr>
              <a:t>&lt;String, String&gt; </a:t>
            </a:r>
            <a:r>
              <a:rPr lang="en-US" sz="1400" dirty="0" err="1">
                <a:latin typeface="Consolas" panose="020B0609020204030204" pitchFamily="49" charset="0"/>
              </a:rPr>
              <a:t>rightStream</a:t>
            </a:r>
            <a:r>
              <a:rPr lang="en-US" sz="1400" dirty="0">
                <a:latin typeface="Consolas" panose="020B0609020204030204" pitchFamily="49" charset="0"/>
              </a:rPr>
              <a:t> = </a:t>
            </a:r>
            <a:r>
              <a:rPr lang="en-US" sz="1400" dirty="0" err="1">
                <a:latin typeface="Consolas" panose="020B0609020204030204" pitchFamily="49" charset="0"/>
              </a:rPr>
              <a:t>builder.stream</a:t>
            </a:r>
            <a:r>
              <a:rPr lang="en-US" sz="1400" dirty="0">
                <a:latin typeface="Consolas" panose="020B0609020204030204" pitchFamily="49" charset="0"/>
              </a:rPr>
              <a:t>("topic-B");</a:t>
            </a:r>
          </a:p>
          <a:p>
            <a:endParaRPr lang="en-US" sz="1400" dirty="0">
              <a:latin typeface="Consolas" panose="020B0609020204030204" pitchFamily="49" charset="0"/>
            </a:endParaRPr>
          </a:p>
          <a:p>
            <a:pPr marL="12700" indent="0">
              <a:buNone/>
            </a:pPr>
            <a:r>
              <a:rPr lang="en-US" sz="1400" dirty="0">
                <a:solidFill>
                  <a:srgbClr val="0070C0"/>
                </a:solidFill>
                <a:latin typeface="Consolas" panose="020B0609020204030204" pitchFamily="49" charset="0"/>
              </a:rPr>
              <a:t>// </a:t>
            </a:r>
            <a:r>
              <a:rPr lang="en-US" sz="1400" dirty="0" err="1">
                <a:solidFill>
                  <a:srgbClr val="0070C0"/>
                </a:solidFill>
                <a:latin typeface="Consolas" panose="020B0609020204030204" pitchFamily="49" charset="0"/>
              </a:rPr>
              <a:t>ValueJoiner</a:t>
            </a:r>
            <a:r>
              <a:rPr lang="en-US" sz="1400" dirty="0">
                <a:solidFill>
                  <a:srgbClr val="0070C0"/>
                </a:solidFill>
                <a:latin typeface="Consolas" panose="020B0609020204030204" pitchFamily="49" charset="0"/>
              </a:rPr>
              <a:t> is applied whenever there is identical keys in both streams. </a:t>
            </a:r>
          </a:p>
          <a:p>
            <a:pPr marL="12700" indent="0">
              <a:buNone/>
            </a:pPr>
            <a:r>
              <a:rPr lang="en-US" sz="1400" dirty="0">
                <a:solidFill>
                  <a:srgbClr val="0070C0"/>
                </a:solidFill>
                <a:latin typeface="Consolas" panose="020B0609020204030204" pitchFamily="49" charset="0"/>
              </a:rPr>
              <a:t>// Returns the result of the join operations</a:t>
            </a:r>
          </a:p>
          <a:p>
            <a:pPr marL="12700" indent="0">
              <a:buNone/>
            </a:pPr>
            <a:r>
              <a:rPr lang="en-US" sz="1400" dirty="0" err="1">
                <a:latin typeface="Consolas" panose="020B0609020204030204" pitchFamily="49" charset="0"/>
              </a:rPr>
              <a:t>ValueJoiner</a:t>
            </a:r>
            <a:r>
              <a:rPr lang="en-US" sz="1400" dirty="0">
                <a:latin typeface="Consolas" panose="020B0609020204030204" pitchFamily="49" charset="0"/>
              </a:rPr>
              <a:t>&lt;String, String, String&gt; </a:t>
            </a:r>
            <a:r>
              <a:rPr lang="en-US" sz="1400" dirty="0" err="1">
                <a:latin typeface="Consolas" panose="020B0609020204030204" pitchFamily="49" charset="0"/>
              </a:rPr>
              <a:t>valueJoiner</a:t>
            </a:r>
            <a:r>
              <a:rPr lang="en-US" sz="1400" dirty="0">
                <a:latin typeface="Consolas" panose="020B0609020204030204" pitchFamily="49" charset="0"/>
              </a:rPr>
              <a:t> = (</a:t>
            </a:r>
            <a:r>
              <a:rPr lang="en-US" sz="1400" dirty="0" err="1">
                <a:latin typeface="Consolas" panose="020B0609020204030204" pitchFamily="49" charset="0"/>
              </a:rPr>
              <a:t>leftValue</a:t>
            </a:r>
            <a:r>
              <a:rPr lang="en-US" sz="1400" dirty="0">
                <a:latin typeface="Consolas" panose="020B0609020204030204" pitchFamily="49" charset="0"/>
              </a:rPr>
              <a:t>, </a:t>
            </a:r>
            <a:r>
              <a:rPr lang="en-US" sz="1400" dirty="0" err="1">
                <a:latin typeface="Consolas" panose="020B0609020204030204" pitchFamily="49" charset="0"/>
              </a:rPr>
              <a:t>rightValue</a:t>
            </a:r>
            <a:r>
              <a:rPr lang="en-US" sz="1400" dirty="0">
                <a:latin typeface="Consolas" panose="020B0609020204030204" pitchFamily="49" charset="0"/>
              </a:rPr>
              <a:t>) -&gt; {</a:t>
            </a:r>
          </a:p>
          <a:p>
            <a:pPr marL="12700" indent="0">
              <a:buNone/>
            </a:pPr>
            <a:r>
              <a:rPr lang="en-US" sz="1400" dirty="0">
                <a:latin typeface="Consolas" panose="020B0609020204030204" pitchFamily="49" charset="0"/>
              </a:rPr>
              <a:t>    return </a:t>
            </a:r>
            <a:r>
              <a:rPr lang="en-US" sz="1400" dirty="0" err="1">
                <a:latin typeface="Consolas" panose="020B0609020204030204" pitchFamily="49" charset="0"/>
              </a:rPr>
              <a:t>leftValue</a:t>
            </a:r>
            <a:r>
              <a:rPr lang="en-US" sz="1400" dirty="0">
                <a:latin typeface="Consolas" panose="020B0609020204030204" pitchFamily="49" charset="0"/>
              </a:rPr>
              <a:t> + </a:t>
            </a:r>
            <a:r>
              <a:rPr lang="en-US" sz="1400" dirty="0" err="1">
                <a:latin typeface="Consolas" panose="020B0609020204030204" pitchFamily="49" charset="0"/>
              </a:rPr>
              <a:t>rightValue</a:t>
            </a:r>
            <a:r>
              <a:rPr lang="en-US" sz="1400" dirty="0">
                <a:latin typeface="Consolas" panose="020B0609020204030204" pitchFamily="49" charset="0"/>
              </a:rPr>
              <a:t>;</a:t>
            </a:r>
          </a:p>
          <a:p>
            <a:pPr marL="12700" indent="0">
              <a:buNone/>
            </a:pPr>
            <a:r>
              <a:rPr lang="en-US" sz="1400" dirty="0">
                <a:latin typeface="Consolas" panose="020B0609020204030204" pitchFamily="49" charset="0"/>
              </a:rPr>
              <a:t>};</a:t>
            </a:r>
          </a:p>
          <a:p>
            <a:pPr marL="12700" indent="0">
              <a:buNone/>
            </a:pPr>
            <a:endParaRPr lang="en-US" sz="1400" dirty="0">
              <a:latin typeface="Consolas" panose="020B0609020204030204" pitchFamily="49" charset="0"/>
            </a:endParaRPr>
          </a:p>
          <a:p>
            <a:pPr marL="12700" indent="0">
              <a:buNone/>
            </a:pPr>
            <a:r>
              <a:rPr lang="en-US" sz="1400" dirty="0">
                <a:solidFill>
                  <a:srgbClr val="0070C0"/>
                </a:solidFill>
                <a:latin typeface="Consolas" panose="020B0609020204030204" pitchFamily="49" charset="0"/>
              </a:rPr>
              <a:t>// Do the join between the two </a:t>
            </a:r>
            <a:r>
              <a:rPr lang="en-US" sz="1400" dirty="0" err="1">
                <a:solidFill>
                  <a:srgbClr val="0070C0"/>
                </a:solidFill>
                <a:latin typeface="Consolas" panose="020B0609020204030204" pitchFamily="49" charset="0"/>
              </a:rPr>
              <a:t>KStreams</a:t>
            </a:r>
            <a:r>
              <a:rPr lang="en-US" sz="1400" dirty="0">
                <a:solidFill>
                  <a:srgbClr val="0070C0"/>
                </a:solidFill>
                <a:latin typeface="Consolas" panose="020B0609020204030204" pitchFamily="49" charset="0"/>
              </a:rPr>
              <a:t> and narrow by a </a:t>
            </a:r>
          </a:p>
          <a:p>
            <a:pPr marL="12700" indent="0">
              <a:buNone/>
            </a:pPr>
            <a:r>
              <a:rPr lang="en-US" sz="1400" dirty="0">
                <a:solidFill>
                  <a:srgbClr val="0070C0"/>
                </a:solidFill>
                <a:latin typeface="Consolas" panose="020B0609020204030204" pitchFamily="49" charset="0"/>
              </a:rPr>
              <a:t>// </a:t>
            </a:r>
            <a:r>
              <a:rPr lang="en-US" sz="1400" dirty="0" err="1">
                <a:solidFill>
                  <a:srgbClr val="0070C0"/>
                </a:solidFill>
                <a:latin typeface="Consolas" panose="020B0609020204030204" pitchFamily="49" charset="0"/>
              </a:rPr>
              <a:t>timewindow</a:t>
            </a:r>
            <a:r>
              <a:rPr lang="en-US" sz="1400" dirty="0">
                <a:solidFill>
                  <a:srgbClr val="0070C0"/>
                </a:solidFill>
                <a:latin typeface="Consolas" panose="020B0609020204030204" pitchFamily="49" charset="0"/>
              </a:rPr>
              <a:t>. A state store is created behind the scenes to handle</a:t>
            </a:r>
          </a:p>
          <a:p>
            <a:pPr marL="12700" indent="0">
              <a:buNone/>
            </a:pPr>
            <a:r>
              <a:rPr lang="en-US" sz="1400" dirty="0">
                <a:solidFill>
                  <a:srgbClr val="0070C0"/>
                </a:solidFill>
                <a:latin typeface="Consolas" panose="020B0609020204030204" pitchFamily="49" charset="0"/>
              </a:rPr>
              <a:t>// the windowed state between the two streams</a:t>
            </a:r>
          </a:p>
          <a:p>
            <a:pPr marL="12700" indent="0">
              <a:buNone/>
            </a:pPr>
            <a:r>
              <a:rPr lang="en-US" sz="1400" dirty="0" err="1">
                <a:latin typeface="Consolas" panose="020B0609020204030204" pitchFamily="49" charset="0"/>
              </a:rPr>
              <a:t>Kstream</a:t>
            </a:r>
            <a:r>
              <a:rPr lang="en-US" sz="1400" dirty="0">
                <a:latin typeface="Consolas" panose="020B0609020204030204" pitchFamily="49" charset="0"/>
              </a:rPr>
              <a:t> </a:t>
            </a:r>
            <a:r>
              <a:rPr lang="en-US" sz="1400" dirty="0" err="1">
                <a:latin typeface="Consolas" panose="020B0609020204030204" pitchFamily="49" charset="0"/>
              </a:rPr>
              <a:t>joinedStream</a:t>
            </a:r>
            <a:r>
              <a:rPr lang="en-US" sz="1400" dirty="0">
                <a:latin typeface="Consolas" panose="020B0609020204030204" pitchFamily="49" charset="0"/>
              </a:rPr>
              <a:t>&lt;String, String&gt; = </a:t>
            </a:r>
            <a:r>
              <a:rPr lang="en-US" sz="1400" dirty="0" err="1">
                <a:latin typeface="Consolas" panose="020B0609020204030204" pitchFamily="49" charset="0"/>
              </a:rPr>
              <a:t>leftStream.join</a:t>
            </a:r>
            <a:r>
              <a:rPr lang="en-US" sz="1400" dirty="0">
                <a:latin typeface="Consolas" panose="020B0609020204030204" pitchFamily="49" charset="0"/>
              </a:rPr>
              <a:t>(</a:t>
            </a:r>
            <a:r>
              <a:rPr lang="en-US" sz="1400" dirty="0" err="1">
                <a:latin typeface="Consolas" panose="020B0609020204030204" pitchFamily="49" charset="0"/>
              </a:rPr>
              <a:t>rightStream</a:t>
            </a:r>
            <a:r>
              <a:rPr lang="en-US" sz="1400" dirty="0">
                <a:latin typeface="Consolas" panose="020B0609020204030204" pitchFamily="49" charset="0"/>
              </a:rPr>
              <a:t>, </a:t>
            </a:r>
            <a:r>
              <a:rPr lang="en-US" sz="1400" dirty="0" err="1">
                <a:latin typeface="Consolas" panose="020B0609020204030204" pitchFamily="49" charset="0"/>
              </a:rPr>
              <a:t>valueJoiner</a:t>
            </a:r>
            <a:r>
              <a:rPr lang="en-US" sz="1400" dirty="0">
                <a:latin typeface="Consolas" panose="020B0609020204030204" pitchFamily="49" charset="0"/>
              </a:rPr>
              <a:t>,    </a:t>
            </a:r>
            <a:r>
              <a:rPr lang="en-US" sz="1400" dirty="0" err="1">
                <a:latin typeface="Consolas" panose="020B0609020204030204" pitchFamily="49" charset="0"/>
              </a:rPr>
              <a:t>JoinWindows.of</a:t>
            </a:r>
            <a:r>
              <a:rPr lang="en-US" sz="1400" dirty="0">
                <a:latin typeface="Consolas" panose="020B0609020204030204" pitchFamily="49" charset="0"/>
              </a:rPr>
              <a:t>(</a:t>
            </a:r>
            <a:r>
              <a:rPr lang="en-US" sz="1400" dirty="0" err="1">
                <a:latin typeface="Consolas" panose="020B0609020204030204" pitchFamily="49" charset="0"/>
              </a:rPr>
              <a:t>Duration.ofSeconds</a:t>
            </a:r>
            <a:r>
              <a:rPr lang="en-US" sz="1400" dirty="0">
                <a:latin typeface="Consolas" panose="020B0609020204030204" pitchFamily="49" charset="0"/>
              </a:rPr>
              <a:t>(10)));</a:t>
            </a:r>
          </a:p>
        </p:txBody>
      </p:sp>
      <p:sp>
        <p:nvSpPr>
          <p:cNvPr id="5" name="Pil: højre 4">
            <a:extLst>
              <a:ext uri="{FF2B5EF4-FFF2-40B4-BE49-F238E27FC236}">
                <a16:creationId xmlns:a16="http://schemas.microsoft.com/office/drawing/2014/main" id="{F4E154BF-8322-B34A-0EE4-78AAA5D20075}"/>
              </a:ext>
            </a:extLst>
          </p:cNvPr>
          <p:cNvSpPr/>
          <p:nvPr/>
        </p:nvSpPr>
        <p:spPr>
          <a:xfrm rot="2477597">
            <a:off x="5865229" y="3746499"/>
            <a:ext cx="221518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Define join operation</a:t>
            </a:r>
          </a:p>
        </p:txBody>
      </p:sp>
    </p:spTree>
    <p:extLst>
      <p:ext uri="{BB962C8B-B14F-4D97-AF65-F5344CB8AC3E}">
        <p14:creationId xmlns:p14="http://schemas.microsoft.com/office/powerpoint/2010/main" val="4254059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AC5110-7A22-4F74-61CA-9C2B9F4E2D0E}"/>
              </a:ext>
            </a:extLst>
          </p:cNvPr>
          <p:cNvSpPr>
            <a:spLocks noGrp="1"/>
          </p:cNvSpPr>
          <p:nvPr>
            <p:ph type="title"/>
          </p:nvPr>
        </p:nvSpPr>
        <p:spPr/>
        <p:txBody>
          <a:bodyPr/>
          <a:lstStyle/>
          <a:p>
            <a:r>
              <a:rPr lang="en-US" dirty="0"/>
              <a:t>co-partition</a:t>
            </a:r>
          </a:p>
        </p:txBody>
      </p:sp>
      <p:sp>
        <p:nvSpPr>
          <p:cNvPr id="3" name="Pladsholder til tekst 2">
            <a:extLst>
              <a:ext uri="{FF2B5EF4-FFF2-40B4-BE49-F238E27FC236}">
                <a16:creationId xmlns:a16="http://schemas.microsoft.com/office/drawing/2014/main" id="{CA1DDF32-2DCC-5AA0-C3F5-CFB764743188}"/>
              </a:ext>
            </a:extLst>
          </p:cNvPr>
          <p:cNvSpPr>
            <a:spLocks noGrp="1"/>
          </p:cNvSpPr>
          <p:nvPr>
            <p:ph type="body" idx="1"/>
          </p:nvPr>
        </p:nvSpPr>
        <p:spPr>
          <a:xfrm>
            <a:off x="275695" y="836612"/>
            <a:ext cx="9359900" cy="2780045"/>
          </a:xfrm>
        </p:spPr>
        <p:txBody>
          <a:bodyPr/>
          <a:lstStyle/>
          <a:p>
            <a:pPr marL="12700" indent="0">
              <a:buNone/>
            </a:pPr>
            <a:r>
              <a:rPr lang="en-US" sz="1400" dirty="0"/>
              <a:t>Kafka stream joins work on key level. Keys that are identical can be joined. </a:t>
            </a:r>
          </a:p>
          <a:p>
            <a:pPr marL="12700" indent="0">
              <a:buNone/>
            </a:pPr>
            <a:r>
              <a:rPr lang="en-US" sz="1400" dirty="0"/>
              <a:t>When joining two </a:t>
            </a:r>
            <a:r>
              <a:rPr lang="en-US" sz="1400" dirty="0" err="1"/>
              <a:t>KStreams</a:t>
            </a:r>
            <a:r>
              <a:rPr lang="en-US" sz="1400" dirty="0"/>
              <a:t>, the two source topics must be co-partitioned, meaning that:</a:t>
            </a:r>
          </a:p>
          <a:p>
            <a:pPr marL="12700" indent="0">
              <a:buNone/>
            </a:pPr>
            <a:endParaRPr lang="en-US" sz="1400" dirty="0"/>
          </a:p>
          <a:p>
            <a:pPr>
              <a:buFont typeface="Arial" panose="020B0604020202020204" pitchFamily="34" charset="0"/>
              <a:buChar char="•"/>
            </a:pPr>
            <a:r>
              <a:rPr lang="en-US" sz="1400" dirty="0"/>
              <a:t>The keys must be semantically the same. </a:t>
            </a:r>
          </a:p>
          <a:p>
            <a:pPr>
              <a:buFont typeface="Arial" panose="020B0604020202020204" pitchFamily="34" charset="0"/>
              <a:buChar char="•"/>
            </a:pPr>
            <a:r>
              <a:rPr lang="en-US" sz="1400" dirty="0"/>
              <a:t>The topics must have the same number of partitions </a:t>
            </a:r>
          </a:p>
          <a:p>
            <a:pPr>
              <a:buFont typeface="Arial" panose="020B0604020202020204" pitchFamily="34" charset="0"/>
              <a:buChar char="•"/>
            </a:pPr>
            <a:r>
              <a:rPr lang="en-US" sz="1400" dirty="0"/>
              <a:t>The partition-algorithm must work the same way on the producer side. </a:t>
            </a:r>
          </a:p>
          <a:p>
            <a:pPr marL="12700" indent="0">
              <a:buNone/>
            </a:pPr>
            <a:endParaRPr lang="en-US" sz="1400" dirty="0"/>
          </a:p>
          <a:p>
            <a:pPr marL="12700" indent="0">
              <a:buNone/>
            </a:pPr>
            <a:r>
              <a:rPr lang="en-US" sz="1400" dirty="0"/>
              <a:t>This is important because otherwise the different tasks won’t get the right records</a:t>
            </a:r>
          </a:p>
        </p:txBody>
      </p:sp>
      <p:pic>
        <p:nvPicPr>
          <p:cNvPr id="5" name="Billede 4">
            <a:extLst>
              <a:ext uri="{FF2B5EF4-FFF2-40B4-BE49-F238E27FC236}">
                <a16:creationId xmlns:a16="http://schemas.microsoft.com/office/drawing/2014/main" id="{DBFCBEA7-9EEA-C71E-8391-BCCBB901F4F1}"/>
              </a:ext>
            </a:extLst>
          </p:cNvPr>
          <p:cNvPicPr>
            <a:picLocks/>
          </p:cNvPicPr>
          <p:nvPr/>
        </p:nvPicPr>
        <p:blipFill>
          <a:blip r:embed="rId2"/>
          <a:stretch>
            <a:fillRect/>
          </a:stretch>
        </p:blipFill>
        <p:spPr>
          <a:xfrm>
            <a:off x="1164870" y="3688565"/>
            <a:ext cx="3086407" cy="2198687"/>
          </a:xfrm>
          <a:prstGeom prst="rect">
            <a:avLst/>
          </a:prstGeom>
        </p:spPr>
      </p:pic>
      <p:pic>
        <p:nvPicPr>
          <p:cNvPr id="7" name="Billede 6">
            <a:extLst>
              <a:ext uri="{FF2B5EF4-FFF2-40B4-BE49-F238E27FC236}">
                <a16:creationId xmlns:a16="http://schemas.microsoft.com/office/drawing/2014/main" id="{F04A38D6-875C-6603-BA17-2A559C7EF008}"/>
              </a:ext>
            </a:extLst>
          </p:cNvPr>
          <p:cNvPicPr>
            <a:picLocks/>
          </p:cNvPicPr>
          <p:nvPr/>
        </p:nvPicPr>
        <p:blipFill>
          <a:blip r:embed="rId3"/>
          <a:stretch>
            <a:fillRect/>
          </a:stretch>
        </p:blipFill>
        <p:spPr>
          <a:xfrm>
            <a:off x="5040312" y="3688565"/>
            <a:ext cx="2699836" cy="2198687"/>
          </a:xfrm>
          <a:prstGeom prst="rect">
            <a:avLst/>
          </a:prstGeom>
        </p:spPr>
      </p:pic>
    </p:spTree>
    <p:extLst>
      <p:ext uri="{BB962C8B-B14F-4D97-AF65-F5344CB8AC3E}">
        <p14:creationId xmlns:p14="http://schemas.microsoft.com/office/powerpoint/2010/main" val="1023678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115044" cy="4345398"/>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joined streams</a:t>
            </a:r>
          </a:p>
          <a:p>
            <a:pPr lvl="1"/>
            <a:r>
              <a:rPr lang="en-US" sz="1200" dirty="0"/>
              <a:t>Create two input topics </a:t>
            </a:r>
            <a:r>
              <a:rPr lang="en-US" sz="1200" dirty="0">
                <a:latin typeface="Consolas" panose="020B0609020204030204" pitchFamily="49" charset="0"/>
              </a:rPr>
              <a:t>inputTopic-1 &amp; inputTopic-2</a:t>
            </a:r>
          </a:p>
          <a:p>
            <a:pPr lvl="1"/>
            <a:r>
              <a:rPr lang="en-US" sz="1200" dirty="0"/>
              <a:t>Write a topology that read messages from the two topics, joins them (</a:t>
            </a:r>
            <a:r>
              <a:rPr lang="en-US" sz="1200" dirty="0" err="1"/>
              <a:t>concat</a:t>
            </a:r>
            <a:r>
              <a:rPr lang="en-US" sz="1200" dirty="0"/>
              <a:t> values) and write the output to an output topic. Use a </a:t>
            </a:r>
            <a:r>
              <a:rPr lang="en-US" sz="1200" dirty="0" err="1"/>
              <a:t>timewindow</a:t>
            </a:r>
            <a:r>
              <a:rPr lang="en-US" sz="1200" dirty="0"/>
              <a:t> of 10 seconds</a:t>
            </a:r>
          </a:p>
          <a:p>
            <a:pPr lvl="1"/>
            <a:r>
              <a:rPr lang="en-US" sz="1200" dirty="0"/>
              <a:t>Before joining the two streams make sure to re-key the streams to be able to join the streams. The key could be the first character in the message value</a:t>
            </a:r>
          </a:p>
          <a:p>
            <a:pPr lvl="1"/>
            <a:r>
              <a:rPr lang="en-US" sz="1200" dirty="0"/>
              <a:t>Start the stream application</a:t>
            </a:r>
          </a:p>
          <a:p>
            <a:pPr lvl="1"/>
            <a:r>
              <a:rPr lang="en-US" sz="1200" dirty="0"/>
              <a:t>Start a producer that produces messages to the input topic like this:</a:t>
            </a:r>
          </a:p>
          <a:p>
            <a:pPr lvl="1"/>
            <a:r>
              <a:rPr lang="en-US" sz="1200" dirty="0"/>
              <a:t>Open two PowerShell window and navigate to &lt;project&gt;/docker folder</a:t>
            </a:r>
          </a:p>
          <a:p>
            <a:pPr lvl="1"/>
            <a:r>
              <a:rPr lang="en-US" sz="1200" dirty="0"/>
              <a:t>Type </a:t>
            </a:r>
            <a:r>
              <a:rPr lang="en-US" sz="1200" b="1" dirty="0">
                <a:latin typeface="Consolas" panose="020B0609020204030204" pitchFamily="49" charset="0"/>
              </a:rPr>
              <a:t>.\kafka-producer-perf-test.bat --topic inputTopic-1 --num-records 10000 --throughput 1 --record-size 5 </a:t>
            </a:r>
            <a:r>
              <a:rPr lang="en-US" sz="1200" dirty="0">
                <a:latin typeface="+mn-lt"/>
              </a:rPr>
              <a:t>in one window</a:t>
            </a:r>
            <a:endParaRPr lang="en-US" sz="1200" b="1" dirty="0">
              <a:latin typeface="Consolas" panose="020B0609020204030204" pitchFamily="49" charset="0"/>
            </a:endParaRPr>
          </a:p>
          <a:p>
            <a:pPr lvl="1"/>
            <a:r>
              <a:rPr lang="en-US" sz="1200" dirty="0"/>
              <a:t>Type </a:t>
            </a:r>
            <a:r>
              <a:rPr lang="en-US" sz="1200" b="1" dirty="0">
                <a:latin typeface="Consolas" panose="020B0609020204030204" pitchFamily="49" charset="0"/>
              </a:rPr>
              <a:t>.\kafka-producer-perf-test.bat --topic inputTopic-2 --num-records 10000 --throughput 1 --record-size 5 </a:t>
            </a:r>
            <a:r>
              <a:rPr lang="en-US" sz="1200" dirty="0">
                <a:latin typeface="+mn-lt"/>
              </a:rPr>
              <a:t>in another window</a:t>
            </a:r>
            <a:endParaRPr lang="en-US" sz="1200" b="1" dirty="0">
              <a:latin typeface="Consolas" panose="020B0609020204030204" pitchFamily="49" charset="0"/>
            </a:endParaRPr>
          </a:p>
          <a:p>
            <a:pPr lvl="1"/>
            <a:r>
              <a:rPr lang="en-US" sz="1200" dirty="0"/>
              <a:t>Open a new </a:t>
            </a:r>
            <a:r>
              <a:rPr lang="en-US" sz="1200" dirty="0" err="1"/>
              <a:t>powershell</a:t>
            </a:r>
            <a:r>
              <a:rPr lang="en-US" sz="1200" dirty="0"/>
              <a:t> window and navigate to &lt;project&gt;/docker folder:</a:t>
            </a:r>
          </a:p>
          <a:p>
            <a:pPr lvl="1"/>
            <a:r>
              <a:rPr lang="en-US" sz="1200" dirty="0"/>
              <a:t>Type </a:t>
            </a:r>
            <a:r>
              <a:rPr lang="en-US" sz="1200" b="1" dirty="0"/>
              <a:t>.\kafka-consumer.bat --topic </a:t>
            </a:r>
            <a:r>
              <a:rPr lang="en-US" sz="1200" b="1" dirty="0" err="1"/>
              <a:t>outputTopic</a:t>
            </a:r>
            <a:r>
              <a:rPr lang="en-US" sz="1200" b="1" dirty="0"/>
              <a:t> --from-beginning --property </a:t>
            </a:r>
            <a:r>
              <a:rPr lang="en-US" sz="1200" b="1" dirty="0" err="1"/>
              <a:t>print.partition</a:t>
            </a:r>
            <a:r>
              <a:rPr lang="en-US" sz="1200" b="1" dirty="0"/>
              <a:t>=true --property </a:t>
            </a:r>
            <a:r>
              <a:rPr lang="en-US" sz="1200" b="1" dirty="0" err="1"/>
              <a:t>print.offset</a:t>
            </a:r>
            <a:r>
              <a:rPr lang="en-US" sz="1200" b="1" dirty="0"/>
              <a:t>=true</a:t>
            </a:r>
            <a:endParaRPr lang="en-US" sz="1200" b="1" dirty="0">
              <a:latin typeface="Consolas" panose="020B0609020204030204" pitchFamily="49" charset="0"/>
            </a:endParaRPr>
          </a:p>
          <a:p>
            <a:pPr lvl="1"/>
            <a:r>
              <a:rPr lang="en-US" sz="1200" dirty="0"/>
              <a:t>Verify that a stream of joined streams is produced</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8.5</a:t>
            </a:r>
          </a:p>
        </p:txBody>
      </p:sp>
      <p:pic>
        <p:nvPicPr>
          <p:cNvPr id="5" name="Billede 4">
            <a:extLst>
              <a:ext uri="{FF2B5EF4-FFF2-40B4-BE49-F238E27FC236}">
                <a16:creationId xmlns:a16="http://schemas.microsoft.com/office/drawing/2014/main" id="{2DABCEBC-39F5-0100-4B46-0128EA0649D8}"/>
              </a:ext>
            </a:extLst>
          </p:cNvPr>
          <p:cNvPicPr>
            <a:picLocks/>
          </p:cNvPicPr>
          <p:nvPr/>
        </p:nvPicPr>
        <p:blipFill>
          <a:blip r:embed="rId2"/>
          <a:stretch>
            <a:fillRect/>
          </a:stretch>
        </p:blipFill>
        <p:spPr>
          <a:xfrm>
            <a:off x="501445" y="5565887"/>
            <a:ext cx="7248525" cy="1104900"/>
          </a:xfrm>
          <a:prstGeom prst="rect">
            <a:avLst/>
          </a:prstGeom>
        </p:spPr>
      </p:pic>
    </p:spTree>
    <p:extLst>
      <p:ext uri="{BB962C8B-B14F-4D97-AF65-F5344CB8AC3E}">
        <p14:creationId xmlns:p14="http://schemas.microsoft.com/office/powerpoint/2010/main" val="2229164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625EB-DEDE-46C7-F0C4-EC3576BE3508}"/>
              </a:ext>
            </a:extLst>
          </p:cNvPr>
          <p:cNvSpPr>
            <a:spLocks noGrp="1"/>
          </p:cNvSpPr>
          <p:nvPr>
            <p:ph type="title"/>
          </p:nvPr>
        </p:nvSpPr>
        <p:spPr/>
        <p:txBody>
          <a:bodyPr/>
          <a:lstStyle/>
          <a:p>
            <a:r>
              <a:rPr lang="en-US" dirty="0"/>
              <a:t>Sub-topologies</a:t>
            </a:r>
          </a:p>
        </p:txBody>
      </p:sp>
      <p:sp>
        <p:nvSpPr>
          <p:cNvPr id="3" name="Pladsholder til tekst 2">
            <a:extLst>
              <a:ext uri="{FF2B5EF4-FFF2-40B4-BE49-F238E27FC236}">
                <a16:creationId xmlns:a16="http://schemas.microsoft.com/office/drawing/2014/main" id="{7C6898AA-7D89-DA8B-56E3-EBD49F42A82E}"/>
              </a:ext>
            </a:extLst>
          </p:cNvPr>
          <p:cNvSpPr>
            <a:spLocks noGrp="1"/>
          </p:cNvSpPr>
          <p:nvPr>
            <p:ph type="body" idx="1"/>
          </p:nvPr>
        </p:nvSpPr>
        <p:spPr>
          <a:xfrm>
            <a:off x="360362" y="1052512"/>
            <a:ext cx="9359900" cy="1783821"/>
          </a:xfrm>
        </p:spPr>
        <p:txBody>
          <a:bodyPr/>
          <a:lstStyle/>
          <a:p>
            <a:pPr marL="12700" indent="0">
              <a:buNone/>
            </a:pPr>
            <a:r>
              <a:rPr lang="en-US" sz="1600" dirty="0"/>
              <a:t>Sub-topologies is a way of parallelizing your stream processing. Simply put the degree of parallelism depends on the number of tasks that can be run simultaneously which again depends on the number of partitions in the input topics. By breaking your topology into smaller chunks, you can increase the number of running tasks by introducing intermediate topics in the processing. This can be done explicitly using the </a:t>
            </a:r>
            <a:r>
              <a:rPr lang="en-US" sz="1600" dirty="0">
                <a:latin typeface="Consolas" panose="020B0609020204030204" pitchFamily="49" charset="0"/>
              </a:rPr>
              <a:t>repartition()</a:t>
            </a:r>
            <a:r>
              <a:rPr lang="en-US" sz="1600" dirty="0"/>
              <a:t> operation or implicitly through re-keying the messages. </a:t>
            </a:r>
          </a:p>
          <a:p>
            <a:pPr marL="12700" indent="0">
              <a:buNone/>
            </a:pPr>
            <a:endParaRPr lang="en-US" sz="1600" dirty="0"/>
          </a:p>
          <a:p>
            <a:pPr marL="12700" indent="0">
              <a:buNone/>
            </a:pPr>
            <a:endParaRPr lang="en-US" sz="1600" dirty="0"/>
          </a:p>
        </p:txBody>
      </p:sp>
      <p:sp>
        <p:nvSpPr>
          <p:cNvPr id="6" name="Tekstfelt 5">
            <a:extLst>
              <a:ext uri="{FF2B5EF4-FFF2-40B4-BE49-F238E27FC236}">
                <a16:creationId xmlns:a16="http://schemas.microsoft.com/office/drawing/2014/main" id="{C7E2AEE9-F92E-8C97-F6BF-B0F1D31FCFB3}"/>
              </a:ext>
            </a:extLst>
          </p:cNvPr>
          <p:cNvSpPr txBox="1"/>
          <p:nvPr/>
        </p:nvSpPr>
        <p:spPr>
          <a:xfrm>
            <a:off x="292101" y="2986381"/>
            <a:ext cx="9359900" cy="163121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2700" indent="0">
              <a:buNone/>
            </a:pPr>
            <a:r>
              <a:rPr lang="da-DK" sz="1400" b="0" i="0" dirty="0">
                <a:solidFill>
                  <a:srgbClr val="D73A49"/>
                </a:solidFill>
                <a:effectLst/>
                <a:latin typeface="Consolas" panose="020B0609020204030204" pitchFamily="49" charset="0"/>
              </a:rPr>
              <a:t>new</a:t>
            </a:r>
            <a:r>
              <a:rPr lang="da-DK" sz="1400" b="0" i="0" dirty="0">
                <a:solidFill>
                  <a:srgbClr val="1F2328"/>
                </a:solidFill>
                <a:effectLst/>
                <a:latin typeface="Consolas" panose="020B0609020204030204" pitchFamily="49" charset="0"/>
              </a:rPr>
              <a:t> </a:t>
            </a:r>
            <a:r>
              <a:rPr lang="da-DK" sz="1400" b="0" i="0" dirty="0" err="1">
                <a:solidFill>
                  <a:srgbClr val="24292E"/>
                </a:solidFill>
                <a:effectLst/>
                <a:latin typeface="Consolas" panose="020B0609020204030204" pitchFamily="49" charset="0"/>
              </a:rPr>
              <a:t>StreamsBuilder</a:t>
            </a:r>
            <a:r>
              <a:rPr lang="da-DK" sz="1400" b="0" i="0" dirty="0">
                <a:solidFill>
                  <a:srgbClr val="1F2328"/>
                </a:solidFill>
                <a:effectLst/>
                <a:latin typeface="Consolas" panose="020B0609020204030204" pitchFamily="49" charset="0"/>
              </a:rPr>
              <a:t>()</a:t>
            </a:r>
            <a:endParaRPr lang="en-US" sz="1400" dirty="0">
              <a:latin typeface="Consolas" panose="020B0609020204030204" pitchFamily="49" charset="0"/>
            </a:endParaRPr>
          </a:p>
          <a:p>
            <a:pPr marL="12700" indent="0">
              <a:buNone/>
            </a:pPr>
            <a:r>
              <a:rPr lang="en-US" sz="1400" dirty="0">
                <a:latin typeface="Consolas" panose="020B0609020204030204" pitchFamily="49" charset="0"/>
              </a:rPr>
              <a:t>    .stream("orders") </a:t>
            </a:r>
            <a:r>
              <a:rPr lang="en-US" sz="1400" b="1" dirty="0">
                <a:solidFill>
                  <a:srgbClr val="0070C0"/>
                </a:solidFill>
                <a:latin typeface="Consolas" panose="020B0609020204030204" pitchFamily="49" charset="0"/>
              </a:rPr>
              <a:t>// Create stream from topic</a:t>
            </a:r>
          </a:p>
          <a:p>
            <a:pPr marL="12700" indent="0">
              <a:buNone/>
            </a:pPr>
            <a:r>
              <a:rPr lang="en-US" sz="1400" dirty="0">
                <a:latin typeface="Consolas" panose="020B0609020204030204" pitchFamily="49" charset="0"/>
              </a:rPr>
              <a:t>    .</a:t>
            </a:r>
            <a:r>
              <a:rPr lang="en-US" sz="1400" dirty="0" err="1">
                <a:latin typeface="Consolas" panose="020B0609020204030204" pitchFamily="49" charset="0"/>
              </a:rPr>
              <a:t>flatMap</a:t>
            </a:r>
            <a:r>
              <a:rPr lang="en-US" sz="1400" dirty="0">
                <a:latin typeface="Consolas" panose="020B0609020204030204" pitchFamily="49" charset="0"/>
              </a:rPr>
              <a:t>(Ops::split)</a:t>
            </a:r>
          </a:p>
          <a:p>
            <a:pPr marL="12700" indent="0">
              <a:buNone/>
            </a:pPr>
            <a:r>
              <a:rPr lang="en-US" sz="1400" dirty="0">
                <a:latin typeface="Consolas" panose="020B0609020204030204" pitchFamily="49" charset="0"/>
              </a:rPr>
              <a:t>    </a:t>
            </a:r>
            <a:r>
              <a:rPr lang="en-US" sz="1400" b="1" dirty="0">
                <a:latin typeface="Consolas" panose="020B0609020204030204" pitchFamily="49" charset="0"/>
              </a:rPr>
              <a:t>.repartition() </a:t>
            </a:r>
            <a:r>
              <a:rPr lang="en-US" sz="1400" b="1" dirty="0">
                <a:solidFill>
                  <a:srgbClr val="0070C0"/>
                </a:solidFill>
                <a:latin typeface="Consolas" panose="020B0609020204030204" pitchFamily="49" charset="0"/>
              </a:rPr>
              <a:t>// write result to a topic and create a new stream from here</a:t>
            </a:r>
          </a:p>
          <a:p>
            <a:pPr marL="12700" indent="0">
              <a:buNone/>
            </a:pPr>
            <a:r>
              <a:rPr lang="en-US" sz="1400" dirty="0">
                <a:latin typeface="Consolas" panose="020B0609020204030204" pitchFamily="49" charset="0"/>
              </a:rPr>
              <a:t>    .filter(Ops::</a:t>
            </a:r>
            <a:r>
              <a:rPr lang="en-US" sz="1400" dirty="0" err="1">
                <a:latin typeface="Consolas" panose="020B0609020204030204" pitchFamily="49" charset="0"/>
              </a:rPr>
              <a:t>excludeArchivedValues</a:t>
            </a:r>
            <a:r>
              <a:rPr lang="en-US" sz="1400" dirty="0">
                <a:latin typeface="Consolas" panose="020B0609020204030204" pitchFamily="49" charset="0"/>
              </a:rPr>
              <a:t>)</a:t>
            </a:r>
          </a:p>
          <a:p>
            <a:pPr marL="12700" indent="0">
              <a:buNone/>
            </a:pPr>
            <a:r>
              <a:rPr lang="en-US" sz="1400" dirty="0">
                <a:latin typeface="Consolas" panose="020B0609020204030204" pitchFamily="49" charset="0"/>
              </a:rPr>
              <a:t>    </a:t>
            </a:r>
            <a:r>
              <a:rPr lang="en-US" sz="1400" b="1" dirty="0">
                <a:latin typeface="Consolas" panose="020B0609020204030204" pitchFamily="49" charset="0"/>
              </a:rPr>
              <a:t>.to("active-order-items"); </a:t>
            </a:r>
            <a:r>
              <a:rPr lang="en-US" sz="1400" b="1" dirty="0">
                <a:solidFill>
                  <a:srgbClr val="0070C0"/>
                </a:solidFill>
                <a:latin typeface="Consolas" panose="020B0609020204030204" pitchFamily="49" charset="0"/>
              </a:rPr>
              <a:t>// write result to topic</a:t>
            </a:r>
          </a:p>
          <a:p>
            <a:pPr marL="12700" indent="0">
              <a:buNone/>
            </a:pPr>
            <a:endParaRPr lang="en-US" sz="1600" dirty="0"/>
          </a:p>
        </p:txBody>
      </p:sp>
      <p:sp>
        <p:nvSpPr>
          <p:cNvPr id="7" name="Pil: venstre 6">
            <a:extLst>
              <a:ext uri="{FF2B5EF4-FFF2-40B4-BE49-F238E27FC236}">
                <a16:creationId xmlns:a16="http://schemas.microsoft.com/office/drawing/2014/main" id="{655FAADC-11E8-0416-0997-BB854E9E5530}"/>
              </a:ext>
            </a:extLst>
          </p:cNvPr>
          <p:cNvSpPr/>
          <p:nvPr/>
        </p:nvSpPr>
        <p:spPr>
          <a:xfrm rot="1606894">
            <a:off x="7283265" y="2741579"/>
            <a:ext cx="2506133" cy="88943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about performance when re-partitioning?</a:t>
            </a:r>
          </a:p>
        </p:txBody>
      </p:sp>
    </p:spTree>
    <p:extLst>
      <p:ext uri="{BB962C8B-B14F-4D97-AF65-F5344CB8AC3E}">
        <p14:creationId xmlns:p14="http://schemas.microsoft.com/office/powerpoint/2010/main" val="3642593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625EB-DEDE-46C7-F0C4-EC3576BE3508}"/>
              </a:ext>
            </a:extLst>
          </p:cNvPr>
          <p:cNvSpPr>
            <a:spLocks noGrp="1"/>
          </p:cNvSpPr>
          <p:nvPr>
            <p:ph type="title"/>
          </p:nvPr>
        </p:nvSpPr>
        <p:spPr/>
        <p:txBody>
          <a:bodyPr/>
          <a:lstStyle/>
          <a:p>
            <a:r>
              <a:rPr lang="en-US" dirty="0"/>
              <a:t>Construction the topologies</a:t>
            </a:r>
          </a:p>
        </p:txBody>
      </p:sp>
      <p:sp>
        <p:nvSpPr>
          <p:cNvPr id="3" name="Pladsholder til tekst 2">
            <a:extLst>
              <a:ext uri="{FF2B5EF4-FFF2-40B4-BE49-F238E27FC236}">
                <a16:creationId xmlns:a16="http://schemas.microsoft.com/office/drawing/2014/main" id="{7C6898AA-7D89-DA8B-56E3-EBD49F42A82E}"/>
              </a:ext>
            </a:extLst>
          </p:cNvPr>
          <p:cNvSpPr>
            <a:spLocks noGrp="1"/>
          </p:cNvSpPr>
          <p:nvPr>
            <p:ph type="body" idx="1"/>
          </p:nvPr>
        </p:nvSpPr>
        <p:spPr>
          <a:xfrm>
            <a:off x="360362" y="1052512"/>
            <a:ext cx="6412971" cy="5184775"/>
          </a:xfrm>
        </p:spPr>
        <p:txBody>
          <a:bodyPr/>
          <a:lstStyle/>
          <a:p>
            <a:pPr marL="12700" indent="0">
              <a:buNone/>
            </a:pPr>
            <a:r>
              <a:rPr lang="en-US" sz="1400" dirty="0"/>
              <a:t>During startup of the </a:t>
            </a:r>
            <a:r>
              <a:rPr lang="en-US" sz="1400" dirty="0" err="1">
                <a:latin typeface="Consolas" panose="020B0609020204030204" pitchFamily="49" charset="0"/>
              </a:rPr>
              <a:t>KafkaStream</a:t>
            </a:r>
            <a:r>
              <a:rPr lang="en-US" sz="1400" dirty="0"/>
              <a:t> instance these are roughly the steps that happen:</a:t>
            </a:r>
          </a:p>
          <a:p>
            <a:pPr marL="12700" indent="0">
              <a:buNone/>
            </a:pPr>
            <a:endParaRPr lang="en-US" sz="1400" dirty="0"/>
          </a:p>
          <a:p>
            <a:pPr>
              <a:buFont typeface="Arial" panose="020B0604020202020204" pitchFamily="34" charset="0"/>
              <a:buChar char="•"/>
            </a:pPr>
            <a:r>
              <a:rPr lang="en-US" sz="1400" dirty="0"/>
              <a:t>The Topology is built based on the DSL</a:t>
            </a:r>
          </a:p>
          <a:p>
            <a:pPr>
              <a:buFont typeface="Arial" panose="020B0604020202020204" pitchFamily="34" charset="0"/>
              <a:buChar char="•"/>
            </a:pPr>
            <a:r>
              <a:rPr lang="en-US" sz="1400" dirty="0"/>
              <a:t>A </a:t>
            </a:r>
            <a:r>
              <a:rPr lang="en-US" sz="1400" dirty="0" err="1">
                <a:latin typeface="Consolas" panose="020B0609020204030204" pitchFamily="49" charset="0"/>
              </a:rPr>
              <a:t>KafkaStreams</a:t>
            </a:r>
            <a:r>
              <a:rPr lang="en-US" sz="1400" dirty="0"/>
              <a:t> instance is created using the specified configuration</a:t>
            </a:r>
          </a:p>
          <a:p>
            <a:pPr>
              <a:buFont typeface="Arial" panose="020B0604020202020204" pitchFamily="34" charset="0"/>
              <a:buChar char="•"/>
            </a:pPr>
            <a:r>
              <a:rPr lang="en-US" sz="1400" dirty="0" err="1">
                <a:latin typeface="Consolas" panose="020B0609020204030204" pitchFamily="49" charset="0"/>
              </a:rPr>
              <a:t>KafkaStreams</a:t>
            </a:r>
            <a:r>
              <a:rPr lang="en-US" sz="1400" dirty="0"/>
              <a:t> creates </a:t>
            </a:r>
            <a:r>
              <a:rPr lang="en-US" sz="1400" dirty="0" err="1">
                <a:latin typeface="Consolas" panose="020B0609020204030204" pitchFamily="49" charset="0"/>
              </a:rPr>
              <a:t>StreamsConfig.NUM_STREAM_THREADS_CONFIG</a:t>
            </a:r>
            <a:r>
              <a:rPr lang="en-US" sz="1400" dirty="0"/>
              <a:t> instances of </a:t>
            </a:r>
            <a:r>
              <a:rPr lang="en-US" sz="1400" dirty="0" err="1">
                <a:latin typeface="Consolas" panose="020B0609020204030204" pitchFamily="49" charset="0"/>
              </a:rPr>
              <a:t>StreamThread</a:t>
            </a:r>
            <a:r>
              <a:rPr lang="en-US" sz="1400" dirty="0"/>
              <a:t>. Each </a:t>
            </a:r>
            <a:r>
              <a:rPr lang="en-US" sz="1400" dirty="0" err="1">
                <a:latin typeface="Consolas" panose="020B0609020204030204" pitchFamily="49" charset="0"/>
              </a:rPr>
              <a:t>StreamThread</a:t>
            </a:r>
            <a:r>
              <a:rPr lang="en-US" sz="1400" dirty="0"/>
              <a:t> has its own producer and consumer with the application.id used as the consumergroup.id</a:t>
            </a:r>
          </a:p>
          <a:p>
            <a:pPr>
              <a:buFont typeface="Arial" panose="020B0604020202020204" pitchFamily="34" charset="0"/>
              <a:buChar char="•"/>
            </a:pPr>
            <a:r>
              <a:rPr lang="en-US" sz="1400" dirty="0"/>
              <a:t>A </a:t>
            </a:r>
            <a:r>
              <a:rPr lang="en-US" sz="1400" dirty="0" err="1">
                <a:latin typeface="Consolas" panose="020B0609020204030204" pitchFamily="49" charset="0"/>
              </a:rPr>
              <a:t>StreamThread</a:t>
            </a:r>
            <a:r>
              <a:rPr lang="en-US" sz="1400" dirty="0"/>
              <a:t> is a wrapper of 3 underlying threads. (Producer network thread, Coordinator heartbeat thread and the processor thread)</a:t>
            </a:r>
          </a:p>
          <a:p>
            <a:pPr>
              <a:buFont typeface="Arial" panose="020B0604020202020204" pitchFamily="34" charset="0"/>
              <a:buChar char="•"/>
            </a:pPr>
            <a:r>
              <a:rPr lang="en-US" sz="1400" dirty="0"/>
              <a:t>One or more tasks are assigned to each </a:t>
            </a:r>
            <a:r>
              <a:rPr lang="en-US" sz="1400" dirty="0" err="1">
                <a:latin typeface="Consolas" panose="020B0609020204030204" pitchFamily="49" charset="0"/>
              </a:rPr>
              <a:t>StreamThread</a:t>
            </a:r>
            <a:endParaRPr lang="en-US" sz="1400" dirty="0">
              <a:latin typeface="Consolas" panose="020B0609020204030204" pitchFamily="49" charset="0"/>
            </a:endParaRPr>
          </a:p>
          <a:p>
            <a:pPr>
              <a:buFont typeface="Arial" panose="020B0604020202020204" pitchFamily="34" charset="0"/>
              <a:buChar char="•"/>
            </a:pPr>
            <a:r>
              <a:rPr lang="en-US" sz="1400" dirty="0"/>
              <a:t>Using the </a:t>
            </a:r>
            <a:r>
              <a:rPr lang="en-US" sz="1400" dirty="0" err="1">
                <a:latin typeface="Consolas" panose="020B0609020204030204" pitchFamily="49" charset="0"/>
              </a:rPr>
              <a:t>StreamPartitionAssignor</a:t>
            </a:r>
            <a:r>
              <a:rPr lang="en-US" sz="1400" dirty="0"/>
              <a:t> interface, one of the consumers is appointed the role of group leader. The leader ensures that partitions are evenly assigned among the different </a:t>
            </a:r>
            <a:r>
              <a:rPr lang="en-US" sz="1400" dirty="0" err="1">
                <a:latin typeface="Consolas" panose="020B0609020204030204" pitchFamily="49" charset="0"/>
              </a:rPr>
              <a:t>StreamThread</a:t>
            </a:r>
            <a:r>
              <a:rPr lang="en-US" sz="1400" dirty="0" err="1"/>
              <a:t>s</a:t>
            </a:r>
            <a:r>
              <a:rPr lang="en-US" sz="1400" dirty="0"/>
              <a:t> and that co-located partitions are processed by the same consumer</a:t>
            </a:r>
          </a:p>
          <a:p>
            <a:pPr>
              <a:buFont typeface="Arial" panose="020B0604020202020204" pitchFamily="34" charset="0"/>
              <a:buChar char="•"/>
            </a:pPr>
            <a:r>
              <a:rPr lang="en-US" sz="1400" dirty="0"/>
              <a:t>All </a:t>
            </a:r>
            <a:r>
              <a:rPr lang="en-US" sz="1400" dirty="0" err="1">
                <a:latin typeface="Consolas" panose="020B0609020204030204" pitchFamily="49" charset="0"/>
              </a:rPr>
              <a:t>StreamThreads</a:t>
            </a:r>
            <a:r>
              <a:rPr lang="en-US" sz="1400" dirty="0"/>
              <a:t> are started when the </a:t>
            </a:r>
            <a:r>
              <a:rPr lang="en-US" sz="1400" dirty="0" err="1">
                <a:latin typeface="Consolas" panose="020B0609020204030204" pitchFamily="49" charset="0"/>
              </a:rPr>
              <a:t>KafkaStreams</a:t>
            </a:r>
            <a:r>
              <a:rPr lang="en-US" sz="1400" dirty="0"/>
              <a:t> instance is started.</a:t>
            </a:r>
          </a:p>
          <a:p>
            <a:pPr marL="12700" indent="0">
              <a:buNone/>
            </a:pPr>
            <a:endParaRPr lang="en-US" sz="1400" dirty="0"/>
          </a:p>
        </p:txBody>
      </p:sp>
      <p:pic>
        <p:nvPicPr>
          <p:cNvPr id="4" name="Billede 3">
            <a:extLst>
              <a:ext uri="{FF2B5EF4-FFF2-40B4-BE49-F238E27FC236}">
                <a16:creationId xmlns:a16="http://schemas.microsoft.com/office/drawing/2014/main" id="{AB2B12E6-B912-6B10-DF1C-B3C1BA82DF82}"/>
              </a:ext>
            </a:extLst>
          </p:cNvPr>
          <p:cNvPicPr>
            <a:picLocks/>
          </p:cNvPicPr>
          <p:nvPr/>
        </p:nvPicPr>
        <p:blipFill>
          <a:blip r:embed="rId2"/>
          <a:stretch>
            <a:fillRect/>
          </a:stretch>
        </p:blipFill>
        <p:spPr>
          <a:xfrm>
            <a:off x="6841068" y="1346201"/>
            <a:ext cx="3147530" cy="4493212"/>
          </a:xfrm>
          <a:prstGeom prst="rect">
            <a:avLst/>
          </a:prstGeom>
        </p:spPr>
      </p:pic>
    </p:spTree>
    <p:extLst>
      <p:ext uri="{BB962C8B-B14F-4D97-AF65-F5344CB8AC3E}">
        <p14:creationId xmlns:p14="http://schemas.microsoft.com/office/powerpoint/2010/main" val="684928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625EB-DEDE-46C7-F0C4-EC3576BE3508}"/>
              </a:ext>
            </a:extLst>
          </p:cNvPr>
          <p:cNvSpPr>
            <a:spLocks noGrp="1"/>
          </p:cNvSpPr>
          <p:nvPr>
            <p:ph type="title"/>
          </p:nvPr>
        </p:nvSpPr>
        <p:spPr/>
        <p:txBody>
          <a:bodyPr/>
          <a:lstStyle/>
          <a:p>
            <a:r>
              <a:rPr lang="en-US" dirty="0"/>
              <a:t>Visualize topology</a:t>
            </a:r>
          </a:p>
        </p:txBody>
      </p:sp>
      <p:sp>
        <p:nvSpPr>
          <p:cNvPr id="3" name="Pladsholder til tekst 2">
            <a:extLst>
              <a:ext uri="{FF2B5EF4-FFF2-40B4-BE49-F238E27FC236}">
                <a16:creationId xmlns:a16="http://schemas.microsoft.com/office/drawing/2014/main" id="{7C6898AA-7D89-DA8B-56E3-EBD49F42A82E}"/>
              </a:ext>
            </a:extLst>
          </p:cNvPr>
          <p:cNvSpPr>
            <a:spLocks noGrp="1"/>
          </p:cNvSpPr>
          <p:nvPr>
            <p:ph type="body" idx="1"/>
          </p:nvPr>
        </p:nvSpPr>
        <p:spPr>
          <a:xfrm>
            <a:off x="283998" y="997921"/>
            <a:ext cx="8341842" cy="1531919"/>
          </a:xfrm>
        </p:spPr>
        <p:txBody>
          <a:bodyPr/>
          <a:lstStyle/>
          <a:p>
            <a:pPr marL="12700" indent="0">
              <a:buNone/>
            </a:pPr>
            <a:r>
              <a:rPr lang="en-US" sz="1600" dirty="0">
                <a:latin typeface="+mn-lt"/>
              </a:rPr>
              <a:t>When building the topology, you can get a description of how the internal topology is build by calling </a:t>
            </a:r>
          </a:p>
          <a:p>
            <a:pPr marL="12700" indent="0">
              <a:buNone/>
            </a:pPr>
            <a:r>
              <a:rPr lang="en-US" sz="1600" dirty="0" err="1">
                <a:latin typeface="Consolas" panose="020B0609020204030204" pitchFamily="49" charset="0"/>
              </a:rPr>
              <a:t>Topology#describe</a:t>
            </a:r>
            <a:r>
              <a:rPr lang="en-US" sz="1600" dirty="0">
                <a:latin typeface="Consolas" panose="020B0609020204030204" pitchFamily="49" charset="0"/>
              </a:rPr>
              <a:t>()</a:t>
            </a:r>
            <a:r>
              <a:rPr lang="en-US" sz="1600" dirty="0">
                <a:latin typeface="+mn-lt"/>
              </a:rPr>
              <a:t>. Using this online tool </a:t>
            </a:r>
            <a:r>
              <a:rPr lang="en-US" sz="1600" dirty="0">
                <a:latin typeface="+mn-lt"/>
                <a:hlinkClick r:id="rId2"/>
              </a:rPr>
              <a:t>https://zz85.github.io/kafka-streams-viz/</a:t>
            </a:r>
            <a:r>
              <a:rPr lang="en-US" sz="1600" dirty="0">
                <a:latin typeface="+mn-lt"/>
              </a:rPr>
              <a:t> you can get a pretty visualization of the topology:</a:t>
            </a:r>
          </a:p>
          <a:p>
            <a:pPr marL="12700" indent="0">
              <a:buNone/>
            </a:pPr>
            <a:endParaRPr lang="en-US" sz="1600" dirty="0"/>
          </a:p>
          <a:p>
            <a:pPr marL="12700" indent="0">
              <a:buNone/>
            </a:pPr>
            <a:endParaRPr lang="en-US" sz="1600" dirty="0"/>
          </a:p>
          <a:p>
            <a:pPr marL="12700" indent="0">
              <a:buNone/>
            </a:pPr>
            <a:endParaRPr lang="en-US" sz="1600" dirty="0"/>
          </a:p>
          <a:p>
            <a:pPr marL="12700" indent="0">
              <a:buNone/>
            </a:pPr>
            <a:endParaRPr lang="en-US" sz="1600" dirty="0"/>
          </a:p>
        </p:txBody>
      </p:sp>
      <p:pic>
        <p:nvPicPr>
          <p:cNvPr id="7" name="Billede 6">
            <a:extLst>
              <a:ext uri="{FF2B5EF4-FFF2-40B4-BE49-F238E27FC236}">
                <a16:creationId xmlns:a16="http://schemas.microsoft.com/office/drawing/2014/main" id="{464A7AFC-5707-D543-4361-46743809AA53}"/>
              </a:ext>
            </a:extLst>
          </p:cNvPr>
          <p:cNvPicPr>
            <a:picLocks noChangeAspect="1"/>
          </p:cNvPicPr>
          <p:nvPr/>
        </p:nvPicPr>
        <p:blipFill>
          <a:blip r:embed="rId3"/>
          <a:stretch>
            <a:fillRect/>
          </a:stretch>
        </p:blipFill>
        <p:spPr>
          <a:xfrm>
            <a:off x="7264042" y="2292824"/>
            <a:ext cx="2379856" cy="3811349"/>
          </a:xfrm>
          <a:prstGeom prst="rect">
            <a:avLst/>
          </a:prstGeom>
        </p:spPr>
      </p:pic>
      <p:sp>
        <p:nvSpPr>
          <p:cNvPr id="4" name="Tekstfelt 3">
            <a:extLst>
              <a:ext uri="{FF2B5EF4-FFF2-40B4-BE49-F238E27FC236}">
                <a16:creationId xmlns:a16="http://schemas.microsoft.com/office/drawing/2014/main" id="{C4E0A908-7D42-D761-72F7-E158F55FD9D3}"/>
              </a:ext>
            </a:extLst>
          </p:cNvPr>
          <p:cNvSpPr txBox="1"/>
          <p:nvPr/>
        </p:nvSpPr>
        <p:spPr>
          <a:xfrm>
            <a:off x="657707" y="4061759"/>
            <a:ext cx="6006526" cy="240065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12700" indent="0">
              <a:buNone/>
            </a:pPr>
            <a:r>
              <a:rPr lang="en-US" sz="1000" dirty="0">
                <a:latin typeface="Consolas" panose="020B0609020204030204" pitchFamily="49" charset="0"/>
              </a:rPr>
              <a:t>Topologies:</a:t>
            </a:r>
          </a:p>
          <a:p>
            <a:pPr marL="12700" indent="0">
              <a:buNone/>
            </a:pPr>
            <a:r>
              <a:rPr lang="en-US" sz="1000" dirty="0">
                <a:latin typeface="Consolas" panose="020B0609020204030204" pitchFamily="49" charset="0"/>
              </a:rPr>
              <a:t>   Sub-topology: 0</a:t>
            </a:r>
          </a:p>
          <a:p>
            <a:pPr marL="12700" indent="0">
              <a:buNone/>
            </a:pPr>
            <a:r>
              <a:rPr lang="en-US" sz="1000" dirty="0">
                <a:latin typeface="Consolas" panose="020B0609020204030204" pitchFamily="49" charset="0"/>
              </a:rPr>
              <a:t>    Source: KSTREAM-SOURCE-0000000000 (topics: [inputTopic-1])</a:t>
            </a:r>
          </a:p>
          <a:p>
            <a:pPr marL="12700" indent="0">
              <a:buNone/>
            </a:pPr>
            <a:r>
              <a:rPr lang="en-US" sz="1000" dirty="0">
                <a:latin typeface="Consolas" panose="020B0609020204030204" pitchFamily="49" charset="0"/>
              </a:rPr>
              <a:t>      --&gt; KSTREAM-FILTER-0000000002</a:t>
            </a:r>
          </a:p>
          <a:p>
            <a:pPr marL="12700" indent="0">
              <a:buNone/>
            </a:pPr>
            <a:r>
              <a:rPr lang="en-US" sz="1000" dirty="0">
                <a:latin typeface="Consolas" panose="020B0609020204030204" pitchFamily="49" charset="0"/>
              </a:rPr>
              <a:t>    Processor: KSTREAM-FILTER-0000000002 (stores: [])</a:t>
            </a:r>
          </a:p>
          <a:p>
            <a:pPr marL="12700" indent="0">
              <a:buNone/>
            </a:pPr>
            <a:r>
              <a:rPr lang="en-US" sz="1000" dirty="0">
                <a:latin typeface="Consolas" panose="020B0609020204030204" pitchFamily="49" charset="0"/>
              </a:rPr>
              <a:t>      --&gt; KSTREAM-MERGE-0000000003</a:t>
            </a:r>
          </a:p>
          <a:p>
            <a:pPr marL="12700" indent="0">
              <a:buNone/>
            </a:pPr>
            <a:r>
              <a:rPr lang="en-US" sz="1000" dirty="0">
                <a:latin typeface="Consolas" panose="020B0609020204030204" pitchFamily="49" charset="0"/>
              </a:rPr>
              <a:t>      &lt;-- KSTREAM-SOURCE-0000000000</a:t>
            </a:r>
          </a:p>
          <a:p>
            <a:pPr marL="12700" indent="0">
              <a:buNone/>
            </a:pPr>
            <a:r>
              <a:rPr lang="en-US" sz="1000" dirty="0">
                <a:latin typeface="Consolas" panose="020B0609020204030204" pitchFamily="49" charset="0"/>
              </a:rPr>
              <a:t>    Source: KSTREAM-SOURCE-0000000001 (topics: [inputTopic-2])</a:t>
            </a:r>
          </a:p>
          <a:p>
            <a:pPr marL="12700" indent="0">
              <a:buNone/>
            </a:pPr>
            <a:r>
              <a:rPr lang="en-US" sz="1000" dirty="0">
                <a:latin typeface="Consolas" panose="020B0609020204030204" pitchFamily="49" charset="0"/>
              </a:rPr>
              <a:t>      --&gt; KSTREAM-MERGE-0000000003</a:t>
            </a:r>
          </a:p>
          <a:p>
            <a:pPr marL="12700" indent="0">
              <a:buNone/>
            </a:pPr>
            <a:r>
              <a:rPr lang="en-US" sz="1000" dirty="0">
                <a:latin typeface="Consolas" panose="020B0609020204030204" pitchFamily="49" charset="0"/>
              </a:rPr>
              <a:t>    Processor: KSTREAM-MERGE-0000000003 (stores: [])</a:t>
            </a:r>
          </a:p>
          <a:p>
            <a:pPr marL="12700" indent="0">
              <a:buNone/>
            </a:pPr>
            <a:r>
              <a:rPr lang="en-US" sz="1000" dirty="0">
                <a:latin typeface="Consolas" panose="020B0609020204030204" pitchFamily="49" charset="0"/>
              </a:rPr>
              <a:t>      --&gt; KSTREAM-SINK-0000000004</a:t>
            </a:r>
          </a:p>
          <a:p>
            <a:pPr marL="12700" indent="0">
              <a:buNone/>
            </a:pPr>
            <a:r>
              <a:rPr lang="en-US" sz="1000" dirty="0">
                <a:latin typeface="Consolas" panose="020B0609020204030204" pitchFamily="49" charset="0"/>
              </a:rPr>
              <a:t>      &lt;-- KSTREAM-FILTER-0000000002, KSTREAM-SOURCE-0000000001</a:t>
            </a:r>
          </a:p>
          <a:p>
            <a:pPr marL="12700" indent="0">
              <a:buNone/>
            </a:pPr>
            <a:r>
              <a:rPr lang="en-US" sz="1000" dirty="0">
                <a:latin typeface="Consolas" panose="020B0609020204030204" pitchFamily="49" charset="0"/>
              </a:rPr>
              <a:t>    Sink: KSTREAM-SINK-0000000004 (topic: </a:t>
            </a:r>
            <a:r>
              <a:rPr lang="en-US" sz="1000" dirty="0" err="1">
                <a:latin typeface="Consolas" panose="020B0609020204030204" pitchFamily="49" charset="0"/>
              </a:rPr>
              <a:t>outputTopic</a:t>
            </a:r>
            <a:r>
              <a:rPr lang="en-US" sz="1000" dirty="0">
                <a:latin typeface="Consolas" panose="020B0609020204030204" pitchFamily="49" charset="0"/>
              </a:rPr>
              <a:t>)</a:t>
            </a:r>
          </a:p>
          <a:p>
            <a:pPr marL="12700" indent="0">
              <a:buNone/>
            </a:pPr>
            <a:r>
              <a:rPr lang="en-US" sz="1000" dirty="0">
                <a:latin typeface="Consolas" panose="020B0609020204030204" pitchFamily="49" charset="0"/>
              </a:rPr>
              <a:t>      &lt;-- KSTREAM-MERGE-0000000003</a:t>
            </a:r>
            <a:endParaRPr lang="en-US" sz="1000" dirty="0"/>
          </a:p>
          <a:p>
            <a:endParaRPr lang="en-US" sz="1000" dirty="0"/>
          </a:p>
        </p:txBody>
      </p:sp>
      <p:sp>
        <p:nvSpPr>
          <p:cNvPr id="5" name="Tekstfelt 4">
            <a:extLst>
              <a:ext uri="{FF2B5EF4-FFF2-40B4-BE49-F238E27FC236}">
                <a16:creationId xmlns:a16="http://schemas.microsoft.com/office/drawing/2014/main" id="{1B37C89F-195C-41CF-BF03-B8EED8AEB1CB}"/>
              </a:ext>
            </a:extLst>
          </p:cNvPr>
          <p:cNvSpPr txBox="1"/>
          <p:nvPr/>
        </p:nvSpPr>
        <p:spPr>
          <a:xfrm>
            <a:off x="267549" y="2529840"/>
            <a:ext cx="657400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12700" indent="0">
              <a:buNone/>
            </a:pPr>
            <a:r>
              <a:rPr lang="en-US" sz="1200" dirty="0" err="1">
                <a:latin typeface="Consolas" panose="020B0609020204030204" pitchFamily="49" charset="0"/>
              </a:rPr>
              <a:t>KStream</a:t>
            </a:r>
            <a:r>
              <a:rPr lang="en-US" sz="1200" dirty="0">
                <a:latin typeface="Consolas" panose="020B0609020204030204" pitchFamily="49" charset="0"/>
              </a:rPr>
              <a:t>&lt;String, String&gt; inputstream1 = </a:t>
            </a:r>
            <a:r>
              <a:rPr lang="en-US" sz="1200" dirty="0" err="1">
                <a:latin typeface="Consolas" panose="020B0609020204030204" pitchFamily="49" charset="0"/>
              </a:rPr>
              <a:t>builder.stream</a:t>
            </a:r>
            <a:r>
              <a:rPr lang="en-US" sz="1200" dirty="0">
                <a:latin typeface="Consolas" panose="020B0609020204030204" pitchFamily="49" charset="0"/>
              </a:rPr>
              <a:t>("inputTopic-1");</a:t>
            </a:r>
          </a:p>
          <a:p>
            <a:pPr marL="12700" indent="0">
              <a:buNone/>
            </a:pPr>
            <a:r>
              <a:rPr lang="en-US" sz="1200" dirty="0" err="1">
                <a:latin typeface="Consolas" panose="020B0609020204030204" pitchFamily="49" charset="0"/>
              </a:rPr>
              <a:t>KStream</a:t>
            </a:r>
            <a:r>
              <a:rPr lang="en-US" sz="1200" dirty="0">
                <a:latin typeface="Consolas" panose="020B0609020204030204" pitchFamily="49" charset="0"/>
              </a:rPr>
              <a:t>&lt;String, String&gt; inputstream2 = </a:t>
            </a:r>
            <a:r>
              <a:rPr lang="en-US" sz="1200" dirty="0" err="1">
                <a:latin typeface="Consolas" panose="020B0609020204030204" pitchFamily="49" charset="0"/>
              </a:rPr>
              <a:t>builder.stream</a:t>
            </a:r>
            <a:r>
              <a:rPr lang="en-US" sz="1200" dirty="0">
                <a:latin typeface="Consolas" panose="020B0609020204030204" pitchFamily="49" charset="0"/>
              </a:rPr>
              <a:t>("inputTopic-2");</a:t>
            </a:r>
          </a:p>
          <a:p>
            <a:pPr marL="12700" indent="0">
              <a:buNone/>
            </a:pPr>
            <a:r>
              <a:rPr lang="en-US" sz="1200" dirty="0" err="1">
                <a:latin typeface="Consolas" panose="020B0609020204030204" pitchFamily="49" charset="0"/>
              </a:rPr>
              <a:t>KStream</a:t>
            </a:r>
            <a:r>
              <a:rPr lang="en-US" sz="1200" dirty="0">
                <a:latin typeface="Consolas" panose="020B0609020204030204" pitchFamily="49" charset="0"/>
              </a:rPr>
              <a:t> </a:t>
            </a:r>
            <a:r>
              <a:rPr lang="en-US" sz="1200" dirty="0" err="1">
                <a:latin typeface="Consolas" panose="020B0609020204030204" pitchFamily="49" charset="0"/>
              </a:rPr>
              <a:t>mergedstream</a:t>
            </a:r>
            <a:r>
              <a:rPr lang="en-US" sz="1200" dirty="0">
                <a:latin typeface="Consolas" panose="020B0609020204030204" pitchFamily="49" charset="0"/>
              </a:rPr>
              <a:t> = inputstream1.filter((k, v) -&gt; </a:t>
            </a:r>
            <a:r>
              <a:rPr lang="en-US" sz="1200" dirty="0" err="1">
                <a:latin typeface="Consolas" panose="020B0609020204030204" pitchFamily="49" charset="0"/>
              </a:rPr>
              <a:t>v.length</a:t>
            </a:r>
            <a:r>
              <a:rPr lang="en-US" sz="1200" dirty="0">
                <a:latin typeface="Consolas" panose="020B0609020204030204" pitchFamily="49" charset="0"/>
              </a:rPr>
              <a:t>() &gt; 10).merge(inputstream2);</a:t>
            </a:r>
          </a:p>
          <a:p>
            <a:pPr marL="12700" indent="0">
              <a:buNone/>
            </a:pPr>
            <a:r>
              <a:rPr lang="en-US" sz="1200" dirty="0">
                <a:latin typeface="Consolas" panose="020B0609020204030204" pitchFamily="49" charset="0"/>
              </a:rPr>
              <a:t>mergedstream.to("</a:t>
            </a:r>
            <a:r>
              <a:rPr lang="en-US" sz="1200" dirty="0" err="1">
                <a:latin typeface="Consolas" panose="020B0609020204030204" pitchFamily="49" charset="0"/>
              </a:rPr>
              <a:t>outputTopic</a:t>
            </a:r>
            <a:r>
              <a:rPr lang="en-US" sz="1200" dirty="0">
                <a:latin typeface="Consolas" panose="020B0609020204030204" pitchFamily="49" charset="0"/>
              </a:rPr>
              <a:t>", </a:t>
            </a:r>
            <a:r>
              <a:rPr lang="en-US" sz="1200" dirty="0" err="1">
                <a:latin typeface="Consolas" panose="020B0609020204030204" pitchFamily="49" charset="0"/>
              </a:rPr>
              <a:t>Produced.with</a:t>
            </a:r>
            <a:r>
              <a:rPr lang="en-US" sz="1200" dirty="0">
                <a:latin typeface="Consolas" panose="020B0609020204030204" pitchFamily="49" charset="0"/>
              </a:rPr>
              <a:t>(</a:t>
            </a:r>
            <a:r>
              <a:rPr lang="en-US" sz="1200" dirty="0" err="1">
                <a:latin typeface="Consolas" panose="020B0609020204030204" pitchFamily="49" charset="0"/>
              </a:rPr>
              <a:t>Serdes.String</a:t>
            </a:r>
            <a:r>
              <a:rPr lang="en-US" sz="1200" dirty="0">
                <a:latin typeface="Consolas" panose="020B0609020204030204" pitchFamily="49" charset="0"/>
              </a:rPr>
              <a:t>(), </a:t>
            </a:r>
            <a:r>
              <a:rPr lang="en-US" sz="1200" dirty="0" err="1">
                <a:latin typeface="Consolas" panose="020B0609020204030204" pitchFamily="49" charset="0"/>
              </a:rPr>
              <a:t>Serdes.Long</a:t>
            </a:r>
            <a:r>
              <a:rPr lang="en-US" sz="1200" dirty="0">
                <a:latin typeface="Consolas" panose="020B0609020204030204" pitchFamily="49" charset="0"/>
              </a:rPr>
              <a:t>()));</a:t>
            </a:r>
          </a:p>
        </p:txBody>
      </p:sp>
      <p:sp>
        <p:nvSpPr>
          <p:cNvPr id="6" name="Pil: venstre 5">
            <a:extLst>
              <a:ext uri="{FF2B5EF4-FFF2-40B4-BE49-F238E27FC236}">
                <a16:creationId xmlns:a16="http://schemas.microsoft.com/office/drawing/2014/main" id="{E7EB98B0-A93D-D9DB-82E4-4873723FECDB}"/>
              </a:ext>
            </a:extLst>
          </p:cNvPr>
          <p:cNvSpPr/>
          <p:nvPr/>
        </p:nvSpPr>
        <p:spPr>
          <a:xfrm rot="20672227">
            <a:off x="7293145" y="1951990"/>
            <a:ext cx="1961607"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Try this</a:t>
            </a:r>
          </a:p>
        </p:txBody>
      </p:sp>
    </p:spTree>
    <p:extLst>
      <p:ext uri="{BB962C8B-B14F-4D97-AF65-F5344CB8AC3E}">
        <p14:creationId xmlns:p14="http://schemas.microsoft.com/office/powerpoint/2010/main" val="216009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625EB-DEDE-46C7-F0C4-EC3576BE3508}"/>
              </a:ext>
            </a:extLst>
          </p:cNvPr>
          <p:cNvSpPr>
            <a:spLocks noGrp="1"/>
          </p:cNvSpPr>
          <p:nvPr>
            <p:ph type="title"/>
          </p:nvPr>
        </p:nvSpPr>
        <p:spPr/>
        <p:txBody>
          <a:bodyPr/>
          <a:lstStyle/>
          <a:p>
            <a:r>
              <a:rPr lang="en-US" dirty="0"/>
              <a:t>Custom Processor</a:t>
            </a:r>
          </a:p>
        </p:txBody>
      </p:sp>
      <p:sp>
        <p:nvSpPr>
          <p:cNvPr id="3" name="Pladsholder til tekst 2">
            <a:extLst>
              <a:ext uri="{FF2B5EF4-FFF2-40B4-BE49-F238E27FC236}">
                <a16:creationId xmlns:a16="http://schemas.microsoft.com/office/drawing/2014/main" id="{7C6898AA-7D89-DA8B-56E3-EBD49F42A82E}"/>
              </a:ext>
            </a:extLst>
          </p:cNvPr>
          <p:cNvSpPr>
            <a:spLocks noGrp="1"/>
          </p:cNvSpPr>
          <p:nvPr>
            <p:ph type="body" idx="1"/>
          </p:nvPr>
        </p:nvSpPr>
        <p:spPr>
          <a:xfrm>
            <a:off x="283998" y="997921"/>
            <a:ext cx="8341842" cy="1531919"/>
          </a:xfrm>
        </p:spPr>
        <p:txBody>
          <a:bodyPr/>
          <a:lstStyle/>
          <a:p>
            <a:pPr marL="12700" indent="0">
              <a:buNone/>
            </a:pPr>
            <a:r>
              <a:rPr lang="en-US" sz="1600" dirty="0">
                <a:latin typeface="+mn-lt"/>
              </a:rPr>
              <a:t>Its possible to specify custom processors and add them to the topology. This allows for more advanced processing if you have more complex business-logic that is incapsulated in its own components.</a:t>
            </a: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p>
          <a:p>
            <a:pPr marL="12700" indent="0">
              <a:buNone/>
            </a:pPr>
            <a:endParaRPr lang="en-US" sz="1600" dirty="0"/>
          </a:p>
          <a:p>
            <a:pPr marL="12700" indent="0">
              <a:buNone/>
            </a:pPr>
            <a:endParaRPr lang="en-US" sz="1600" dirty="0"/>
          </a:p>
          <a:p>
            <a:pPr marL="12700" indent="0">
              <a:buNone/>
            </a:pPr>
            <a:endParaRPr lang="en-US" sz="1600" dirty="0"/>
          </a:p>
        </p:txBody>
      </p:sp>
      <p:sp>
        <p:nvSpPr>
          <p:cNvPr id="8" name="Tekstfelt 7">
            <a:extLst>
              <a:ext uri="{FF2B5EF4-FFF2-40B4-BE49-F238E27FC236}">
                <a16:creationId xmlns:a16="http://schemas.microsoft.com/office/drawing/2014/main" id="{9F03E590-1F7C-01BF-4EA4-DCC4EDF038C3}"/>
              </a:ext>
            </a:extLst>
          </p:cNvPr>
          <p:cNvSpPr txBox="1"/>
          <p:nvPr/>
        </p:nvSpPr>
        <p:spPr>
          <a:xfrm rot="20814764">
            <a:off x="5058027" y="2446727"/>
            <a:ext cx="5093082"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a:latin typeface="Consolas" panose="020B0609020204030204" pitchFamily="49" charset="0"/>
              </a:rPr>
              <a:t>public interface Processor&lt;</a:t>
            </a:r>
            <a:r>
              <a:rPr lang="en-US" sz="1000" dirty="0" err="1">
                <a:latin typeface="Consolas" panose="020B0609020204030204" pitchFamily="49" charset="0"/>
              </a:rPr>
              <a:t>KIn</a:t>
            </a:r>
            <a:r>
              <a:rPr lang="en-US" sz="1000" dirty="0">
                <a:latin typeface="Consolas" panose="020B0609020204030204" pitchFamily="49" charset="0"/>
              </a:rPr>
              <a:t>, </a:t>
            </a:r>
            <a:r>
              <a:rPr lang="en-US" sz="1000" dirty="0" err="1">
                <a:latin typeface="Consolas" panose="020B0609020204030204" pitchFamily="49" charset="0"/>
              </a:rPr>
              <a:t>VIn</a:t>
            </a:r>
            <a:r>
              <a:rPr lang="en-US" sz="1000" dirty="0">
                <a:latin typeface="Consolas" panose="020B0609020204030204" pitchFamily="49" charset="0"/>
              </a:rPr>
              <a:t>, </a:t>
            </a:r>
            <a:r>
              <a:rPr lang="en-US" sz="1000" dirty="0" err="1">
                <a:latin typeface="Consolas" panose="020B0609020204030204" pitchFamily="49" charset="0"/>
              </a:rPr>
              <a:t>KOut</a:t>
            </a:r>
            <a:r>
              <a:rPr lang="en-US" sz="1000" dirty="0">
                <a:latin typeface="Consolas" panose="020B0609020204030204" pitchFamily="49" charset="0"/>
              </a:rPr>
              <a:t>, </a:t>
            </a:r>
            <a:r>
              <a:rPr lang="en-US" sz="1000" dirty="0" err="1">
                <a:latin typeface="Consolas" panose="020B0609020204030204" pitchFamily="49" charset="0"/>
              </a:rPr>
              <a:t>VOut</a:t>
            </a:r>
            <a:r>
              <a:rPr lang="en-US" sz="1000" dirty="0">
                <a:latin typeface="Consolas" panose="020B0609020204030204" pitchFamily="49" charset="0"/>
              </a:rPr>
              <a:t>&gt; {</a:t>
            </a:r>
          </a:p>
          <a:p>
            <a:endParaRPr lang="en-US" sz="1000" dirty="0">
              <a:latin typeface="Consolas" panose="020B0609020204030204" pitchFamily="49" charset="0"/>
            </a:endParaRPr>
          </a:p>
          <a:p>
            <a:r>
              <a:rPr lang="en-US" sz="1000" dirty="0">
                <a:latin typeface="Consolas" panose="020B0609020204030204" pitchFamily="49" charset="0"/>
              </a:rPr>
              <a:t>   default void </a:t>
            </a:r>
            <a:r>
              <a:rPr lang="en-US" sz="1000" dirty="0" err="1">
                <a:latin typeface="Consolas" panose="020B0609020204030204" pitchFamily="49" charset="0"/>
              </a:rPr>
              <a:t>init</a:t>
            </a:r>
            <a:r>
              <a:rPr lang="en-US" sz="1000" dirty="0">
                <a:latin typeface="Consolas" panose="020B0609020204030204" pitchFamily="49" charset="0"/>
              </a:rPr>
              <a:t>(final </a:t>
            </a:r>
            <a:r>
              <a:rPr lang="en-US" sz="1000" dirty="0" err="1">
                <a:latin typeface="Consolas" panose="020B0609020204030204" pitchFamily="49" charset="0"/>
              </a:rPr>
              <a:t>ProcessorContext</a:t>
            </a:r>
            <a:r>
              <a:rPr lang="en-US" sz="1000" dirty="0">
                <a:latin typeface="Consolas" panose="020B0609020204030204" pitchFamily="49" charset="0"/>
              </a:rPr>
              <a:t>&lt;</a:t>
            </a:r>
            <a:r>
              <a:rPr lang="en-US" sz="1000" dirty="0" err="1">
                <a:latin typeface="Consolas" panose="020B0609020204030204" pitchFamily="49" charset="0"/>
              </a:rPr>
              <a:t>KOut</a:t>
            </a:r>
            <a:r>
              <a:rPr lang="en-US" sz="1000" dirty="0">
                <a:latin typeface="Consolas" panose="020B0609020204030204" pitchFamily="49" charset="0"/>
              </a:rPr>
              <a:t>, </a:t>
            </a:r>
            <a:r>
              <a:rPr lang="en-US" sz="1000" dirty="0" err="1">
                <a:latin typeface="Consolas" panose="020B0609020204030204" pitchFamily="49" charset="0"/>
              </a:rPr>
              <a:t>VOut</a:t>
            </a:r>
            <a:r>
              <a:rPr lang="en-US" sz="1000" dirty="0">
                <a:latin typeface="Consolas" panose="020B0609020204030204" pitchFamily="49" charset="0"/>
              </a:rPr>
              <a:t>&gt; context) {}</a:t>
            </a:r>
          </a:p>
          <a:p>
            <a:endParaRPr lang="en-US" sz="1000" dirty="0">
              <a:latin typeface="Consolas" panose="020B0609020204030204" pitchFamily="49" charset="0"/>
            </a:endParaRPr>
          </a:p>
          <a:p>
            <a:r>
              <a:rPr lang="en-US" sz="1000" dirty="0">
                <a:latin typeface="Consolas" panose="020B0609020204030204" pitchFamily="49" charset="0"/>
              </a:rPr>
              <a:t>   void process(Record&lt;</a:t>
            </a:r>
            <a:r>
              <a:rPr lang="en-US" sz="1000" dirty="0" err="1">
                <a:latin typeface="Consolas" panose="020B0609020204030204" pitchFamily="49" charset="0"/>
              </a:rPr>
              <a:t>KIn</a:t>
            </a:r>
            <a:r>
              <a:rPr lang="en-US" sz="1000" dirty="0">
                <a:latin typeface="Consolas" panose="020B0609020204030204" pitchFamily="49" charset="0"/>
              </a:rPr>
              <a:t>, </a:t>
            </a:r>
            <a:r>
              <a:rPr lang="en-US" sz="1000" dirty="0" err="1">
                <a:latin typeface="Consolas" panose="020B0609020204030204" pitchFamily="49" charset="0"/>
              </a:rPr>
              <a:t>VIn</a:t>
            </a:r>
            <a:r>
              <a:rPr lang="en-US" sz="1000" dirty="0">
                <a:latin typeface="Consolas" panose="020B0609020204030204" pitchFamily="49" charset="0"/>
              </a:rPr>
              <a:t>&gt; record);</a:t>
            </a:r>
          </a:p>
          <a:p>
            <a:endParaRPr lang="en-US" sz="1000" dirty="0">
              <a:latin typeface="Consolas" panose="020B0609020204030204" pitchFamily="49" charset="0"/>
            </a:endParaRPr>
          </a:p>
          <a:p>
            <a:r>
              <a:rPr lang="en-US" sz="1000" dirty="0">
                <a:latin typeface="Consolas" panose="020B0609020204030204" pitchFamily="49" charset="0"/>
              </a:rPr>
              <a:t>   default void close() {}</a:t>
            </a:r>
          </a:p>
          <a:p>
            <a:r>
              <a:rPr lang="en-US" sz="1000" dirty="0">
                <a:latin typeface="Consolas" panose="020B0609020204030204" pitchFamily="49" charset="0"/>
              </a:rPr>
              <a:t>}</a:t>
            </a:r>
          </a:p>
        </p:txBody>
      </p:sp>
      <p:sp>
        <p:nvSpPr>
          <p:cNvPr id="13" name="Tekstfelt 12">
            <a:extLst>
              <a:ext uri="{FF2B5EF4-FFF2-40B4-BE49-F238E27FC236}">
                <a16:creationId xmlns:a16="http://schemas.microsoft.com/office/drawing/2014/main" id="{0A4C3D06-B12A-9D8D-474F-9AD1D0AB8D69}"/>
              </a:ext>
            </a:extLst>
          </p:cNvPr>
          <p:cNvSpPr txBox="1"/>
          <p:nvPr/>
        </p:nvSpPr>
        <p:spPr>
          <a:xfrm rot="311708">
            <a:off x="152007" y="2292908"/>
            <a:ext cx="5048968" cy="55399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err="1">
                <a:latin typeface="Consolas" panose="020B0609020204030204" pitchFamily="49" charset="0"/>
              </a:rPr>
              <a:t>KStream</a:t>
            </a:r>
            <a:r>
              <a:rPr lang="en-US" sz="1000" dirty="0">
                <a:latin typeface="Consolas" panose="020B0609020204030204" pitchFamily="49" charset="0"/>
              </a:rPr>
              <a:t>&lt;String, String&gt; </a:t>
            </a:r>
            <a:r>
              <a:rPr lang="en-US" sz="1000" dirty="0" err="1">
                <a:latin typeface="Consolas" panose="020B0609020204030204" pitchFamily="49" charset="0"/>
              </a:rPr>
              <a:t>inputStream</a:t>
            </a:r>
            <a:r>
              <a:rPr lang="en-US" sz="1000" dirty="0">
                <a:latin typeface="Consolas" panose="020B0609020204030204" pitchFamily="49" charset="0"/>
              </a:rPr>
              <a:t> = </a:t>
            </a:r>
            <a:r>
              <a:rPr lang="en-US" sz="1000" dirty="0" err="1">
                <a:latin typeface="Consolas" panose="020B0609020204030204" pitchFamily="49" charset="0"/>
              </a:rPr>
              <a:t>builder.stream</a:t>
            </a:r>
            <a:r>
              <a:rPr lang="en-US" sz="1000" dirty="0">
                <a:latin typeface="Consolas" panose="020B0609020204030204" pitchFamily="49" charset="0"/>
              </a:rPr>
              <a:t>("</a:t>
            </a:r>
            <a:r>
              <a:rPr lang="en-US" sz="1000" dirty="0" err="1">
                <a:latin typeface="Consolas" panose="020B0609020204030204" pitchFamily="49" charset="0"/>
              </a:rPr>
              <a:t>inputTopic</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err="1">
                <a:latin typeface="Consolas" panose="020B0609020204030204" pitchFamily="49" charset="0"/>
              </a:rPr>
              <a:t>inputStream.</a:t>
            </a:r>
            <a:r>
              <a:rPr lang="en-US" sz="1000" b="1" dirty="0" err="1">
                <a:latin typeface="Consolas" panose="020B0609020204030204" pitchFamily="49" charset="0"/>
              </a:rPr>
              <a:t>process</a:t>
            </a:r>
            <a:r>
              <a:rPr lang="en-US" sz="1000" b="1" dirty="0">
                <a:latin typeface="Consolas" panose="020B0609020204030204" pitchFamily="49" charset="0"/>
              </a:rPr>
              <a:t>(</a:t>
            </a:r>
            <a:r>
              <a:rPr lang="en-US" sz="1000" b="1" dirty="0" err="1">
                <a:latin typeface="Consolas" panose="020B0609020204030204" pitchFamily="49" charset="0"/>
              </a:rPr>
              <a:t>MyProcessor</a:t>
            </a:r>
            <a:r>
              <a:rPr lang="en-US" sz="1000" b="1" dirty="0">
                <a:latin typeface="Consolas" panose="020B0609020204030204" pitchFamily="49" charset="0"/>
              </a:rPr>
              <a:t>::new)</a:t>
            </a:r>
            <a:r>
              <a:rPr lang="en-US" sz="1000" dirty="0">
                <a:latin typeface="Consolas" panose="020B0609020204030204" pitchFamily="49" charset="0"/>
              </a:rPr>
              <a:t>.to("</a:t>
            </a:r>
            <a:r>
              <a:rPr lang="en-US" sz="1000" dirty="0" err="1">
                <a:latin typeface="Consolas" panose="020B0609020204030204" pitchFamily="49" charset="0"/>
              </a:rPr>
              <a:t>outputTopic</a:t>
            </a:r>
            <a:r>
              <a:rPr lang="en-US" sz="1000" dirty="0">
                <a:latin typeface="Consolas" panose="020B0609020204030204" pitchFamily="49" charset="0"/>
              </a:rPr>
              <a:t>);</a:t>
            </a:r>
          </a:p>
        </p:txBody>
      </p:sp>
      <p:sp>
        <p:nvSpPr>
          <p:cNvPr id="14" name="Pil: højre 13">
            <a:extLst>
              <a:ext uri="{FF2B5EF4-FFF2-40B4-BE49-F238E27FC236}">
                <a16:creationId xmlns:a16="http://schemas.microsoft.com/office/drawing/2014/main" id="{F295710C-0F53-4133-ADAB-1D58BEAEBD8D}"/>
              </a:ext>
            </a:extLst>
          </p:cNvPr>
          <p:cNvSpPr/>
          <p:nvPr/>
        </p:nvSpPr>
        <p:spPr>
          <a:xfrm rot="504421">
            <a:off x="4814113" y="1857856"/>
            <a:ext cx="388403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 object provides access to topology</a:t>
            </a:r>
          </a:p>
        </p:txBody>
      </p:sp>
      <p:sp>
        <p:nvSpPr>
          <p:cNvPr id="15" name="Tekstfelt 14">
            <a:extLst>
              <a:ext uri="{FF2B5EF4-FFF2-40B4-BE49-F238E27FC236}">
                <a16:creationId xmlns:a16="http://schemas.microsoft.com/office/drawing/2014/main" id="{C57BC206-15C3-9134-8032-A2A04B2AC2DE}"/>
              </a:ext>
            </a:extLst>
          </p:cNvPr>
          <p:cNvSpPr txBox="1"/>
          <p:nvPr/>
        </p:nvSpPr>
        <p:spPr>
          <a:xfrm rot="750749">
            <a:off x="734902" y="3904323"/>
            <a:ext cx="5009244" cy="240065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a:latin typeface="Consolas" panose="020B0609020204030204" pitchFamily="49" charset="0"/>
              </a:rPr>
              <a:t>public class </a:t>
            </a:r>
            <a:r>
              <a:rPr lang="en-US" sz="1000" dirty="0" err="1">
                <a:latin typeface="Consolas" panose="020B0609020204030204" pitchFamily="49" charset="0"/>
              </a:rPr>
              <a:t>MyProcessor</a:t>
            </a:r>
            <a:r>
              <a:rPr lang="en-US" sz="1000" dirty="0">
                <a:latin typeface="Consolas" panose="020B0609020204030204" pitchFamily="49" charset="0"/>
              </a:rPr>
              <a:t> implements Processor&lt;</a:t>
            </a:r>
            <a:r>
              <a:rPr lang="en-US" sz="1000" dirty="0" err="1">
                <a:latin typeface="Consolas" panose="020B0609020204030204" pitchFamily="49" charset="0"/>
              </a:rPr>
              <a:t>KIn</a:t>
            </a:r>
            <a:r>
              <a:rPr lang="en-US" sz="1000" dirty="0">
                <a:latin typeface="Consolas" panose="020B0609020204030204" pitchFamily="49" charset="0"/>
              </a:rPr>
              <a:t>, </a:t>
            </a:r>
            <a:r>
              <a:rPr lang="en-US" sz="1000" dirty="0" err="1">
                <a:latin typeface="Consolas" panose="020B0609020204030204" pitchFamily="49" charset="0"/>
              </a:rPr>
              <a:t>VIn</a:t>
            </a:r>
            <a:r>
              <a:rPr lang="en-US" sz="1000" dirty="0">
                <a:latin typeface="Consolas" panose="020B0609020204030204" pitchFamily="49" charset="0"/>
              </a:rPr>
              <a:t>, </a:t>
            </a:r>
            <a:r>
              <a:rPr lang="en-US" sz="1000" dirty="0" err="1">
                <a:latin typeface="Consolas" panose="020B0609020204030204" pitchFamily="49" charset="0"/>
              </a:rPr>
              <a:t>KOut</a:t>
            </a:r>
            <a:r>
              <a:rPr lang="en-US" sz="1000" dirty="0">
                <a:latin typeface="Consolas" panose="020B0609020204030204" pitchFamily="49" charset="0"/>
              </a:rPr>
              <a:t>, </a:t>
            </a:r>
            <a:r>
              <a:rPr lang="en-US" sz="1000" dirty="0" err="1">
                <a:latin typeface="Consolas" panose="020B0609020204030204" pitchFamily="49" charset="0"/>
              </a:rPr>
              <a:t>VOut</a:t>
            </a:r>
            <a:r>
              <a:rPr lang="en-US" sz="1000" dirty="0">
                <a:latin typeface="Consolas" panose="020B0609020204030204" pitchFamily="49" charset="0"/>
              </a:rPr>
              <a:t>&gt; {</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err="1">
                <a:latin typeface="Consolas" panose="020B0609020204030204" pitchFamily="49" charset="0"/>
              </a:rPr>
              <a:t>ProcessorContext</a:t>
            </a:r>
            <a:r>
              <a:rPr lang="en-US" sz="1000" dirty="0">
                <a:latin typeface="Consolas" panose="020B0609020204030204" pitchFamily="49" charset="0"/>
              </a:rPr>
              <a:t>&lt;</a:t>
            </a:r>
            <a:r>
              <a:rPr lang="en-US" sz="1000" dirty="0" err="1">
                <a:latin typeface="Consolas" panose="020B0609020204030204" pitchFamily="49" charset="0"/>
              </a:rPr>
              <a:t>KOut</a:t>
            </a:r>
            <a:r>
              <a:rPr lang="en-US" sz="1000" dirty="0">
                <a:latin typeface="Consolas" panose="020B0609020204030204" pitchFamily="49" charset="0"/>
              </a:rPr>
              <a:t>, </a:t>
            </a:r>
            <a:r>
              <a:rPr lang="en-US" sz="1000" dirty="0" err="1">
                <a:latin typeface="Consolas" panose="020B0609020204030204" pitchFamily="49" charset="0"/>
              </a:rPr>
              <a:t>VOut</a:t>
            </a:r>
            <a:r>
              <a:rPr lang="en-US" sz="1000" dirty="0">
                <a:latin typeface="Consolas" panose="020B0609020204030204" pitchFamily="49" charset="0"/>
              </a:rPr>
              <a:t>&gt; context;</a:t>
            </a:r>
          </a:p>
          <a:p>
            <a:endParaRPr lang="en-US" sz="1000" dirty="0">
              <a:latin typeface="Consolas" panose="020B0609020204030204" pitchFamily="49" charset="0"/>
            </a:endParaRPr>
          </a:p>
          <a:p>
            <a:r>
              <a:rPr lang="en-US" sz="1000" dirty="0">
                <a:latin typeface="Consolas" panose="020B0609020204030204" pitchFamily="49" charset="0"/>
              </a:rPr>
              <a:t>   void </a:t>
            </a:r>
            <a:r>
              <a:rPr lang="en-US" sz="1000" dirty="0" err="1">
                <a:latin typeface="Consolas" panose="020B0609020204030204" pitchFamily="49" charset="0"/>
              </a:rPr>
              <a:t>init</a:t>
            </a:r>
            <a:r>
              <a:rPr lang="en-US" sz="1000" dirty="0">
                <a:latin typeface="Consolas" panose="020B0609020204030204" pitchFamily="49" charset="0"/>
              </a:rPr>
              <a:t>(final </a:t>
            </a:r>
            <a:r>
              <a:rPr lang="en-US" sz="1000" dirty="0" err="1">
                <a:latin typeface="Consolas" panose="020B0609020204030204" pitchFamily="49" charset="0"/>
              </a:rPr>
              <a:t>ProcessorContext</a:t>
            </a:r>
            <a:r>
              <a:rPr lang="en-US" sz="1000" dirty="0">
                <a:latin typeface="Consolas" panose="020B0609020204030204" pitchFamily="49" charset="0"/>
              </a:rPr>
              <a:t>&lt;</a:t>
            </a:r>
            <a:r>
              <a:rPr lang="en-US" sz="1000" dirty="0" err="1">
                <a:latin typeface="Consolas" panose="020B0609020204030204" pitchFamily="49" charset="0"/>
              </a:rPr>
              <a:t>KOut</a:t>
            </a:r>
            <a:r>
              <a:rPr lang="en-US" sz="1000" dirty="0">
                <a:latin typeface="Consolas" panose="020B0609020204030204" pitchFamily="49" charset="0"/>
              </a:rPr>
              <a:t>, </a:t>
            </a:r>
            <a:r>
              <a:rPr lang="en-US" sz="1000" dirty="0" err="1">
                <a:latin typeface="Consolas" panose="020B0609020204030204" pitchFamily="49" charset="0"/>
              </a:rPr>
              <a:t>VOut</a:t>
            </a:r>
            <a:r>
              <a:rPr lang="en-US" sz="1000" dirty="0">
                <a:latin typeface="Consolas" panose="020B0609020204030204" pitchFamily="49" charset="0"/>
              </a:rPr>
              <a:t>&gt; context) {</a:t>
            </a:r>
          </a:p>
          <a:p>
            <a:r>
              <a:rPr lang="en-US" sz="1000" dirty="0">
                <a:latin typeface="Consolas" panose="020B0609020204030204" pitchFamily="49" charset="0"/>
              </a:rPr>
              <a:t>      </a:t>
            </a:r>
            <a:r>
              <a:rPr lang="en-US" sz="1000" dirty="0" err="1">
                <a:latin typeface="Consolas" panose="020B0609020204030204" pitchFamily="49" charset="0"/>
              </a:rPr>
              <a:t>this.context</a:t>
            </a:r>
            <a:r>
              <a:rPr lang="en-US" sz="1000" dirty="0">
                <a:latin typeface="Consolas" panose="020B0609020204030204" pitchFamily="49" charset="0"/>
              </a:rPr>
              <a:t> = context;</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void process(Record&lt;</a:t>
            </a:r>
            <a:r>
              <a:rPr lang="en-US" sz="1000" dirty="0" err="1">
                <a:latin typeface="Consolas" panose="020B0609020204030204" pitchFamily="49" charset="0"/>
              </a:rPr>
              <a:t>KIn</a:t>
            </a:r>
            <a:r>
              <a:rPr lang="en-US" sz="1000" dirty="0">
                <a:latin typeface="Consolas" panose="020B0609020204030204" pitchFamily="49" charset="0"/>
              </a:rPr>
              <a:t>, </a:t>
            </a:r>
            <a:r>
              <a:rPr lang="en-US" sz="1000" dirty="0" err="1">
                <a:latin typeface="Consolas" panose="020B0609020204030204" pitchFamily="49" charset="0"/>
              </a:rPr>
              <a:t>VIn</a:t>
            </a:r>
            <a:r>
              <a:rPr lang="en-US" sz="1000" dirty="0">
                <a:latin typeface="Consolas" panose="020B0609020204030204" pitchFamily="49" charset="0"/>
              </a:rPr>
              <a:t>&gt; record) {</a:t>
            </a:r>
          </a:p>
          <a:p>
            <a:r>
              <a:rPr lang="en-US" sz="1000" dirty="0">
                <a:latin typeface="Consolas" panose="020B0609020204030204" pitchFamily="49" charset="0"/>
              </a:rPr>
              <a:t>      Record </a:t>
            </a:r>
            <a:r>
              <a:rPr lang="en-US" sz="1000" dirty="0" err="1">
                <a:latin typeface="Consolas" panose="020B0609020204030204" pitchFamily="49" charset="0"/>
              </a:rPr>
              <a:t>new_record</a:t>
            </a:r>
            <a:r>
              <a:rPr lang="en-US" sz="1000" dirty="0">
                <a:latin typeface="Consolas" panose="020B0609020204030204" pitchFamily="49" charset="0"/>
              </a:rPr>
              <a:t> = </a:t>
            </a:r>
            <a:r>
              <a:rPr lang="en-US" sz="1000" dirty="0" err="1">
                <a:latin typeface="Consolas" panose="020B0609020204030204" pitchFamily="49" charset="0"/>
              </a:rPr>
              <a:t>calcNewComplexRecord</a:t>
            </a:r>
            <a:r>
              <a:rPr lang="en-US" sz="1000" dirty="0">
                <a:latin typeface="Consolas" panose="020B0609020204030204" pitchFamily="49" charset="0"/>
              </a:rPr>
              <a:t>(record);</a:t>
            </a:r>
          </a:p>
          <a:p>
            <a:r>
              <a:rPr lang="en-US" sz="1000" dirty="0">
                <a:latin typeface="Consolas" panose="020B0609020204030204" pitchFamily="49" charset="0"/>
              </a:rPr>
              <a:t>      </a:t>
            </a:r>
            <a:r>
              <a:rPr lang="en-US" sz="1000" dirty="0" err="1">
                <a:latin typeface="Consolas" panose="020B0609020204030204" pitchFamily="49" charset="0"/>
              </a:rPr>
              <a:t>context.forward</a:t>
            </a:r>
            <a:r>
              <a:rPr lang="en-US" sz="1000" dirty="0">
                <a:latin typeface="Consolas" panose="020B0609020204030204" pitchFamily="49" charset="0"/>
              </a:rPr>
              <a:t>(</a:t>
            </a:r>
            <a:r>
              <a:rPr lang="en-US" sz="1000" dirty="0" err="1">
                <a:latin typeface="Consolas" panose="020B0609020204030204" pitchFamily="49" charset="0"/>
              </a:rPr>
              <a:t>new_record</a:t>
            </a:r>
            <a:r>
              <a:rPr lang="en-US" sz="1000" dirty="0">
                <a:latin typeface="Consolas" panose="020B0609020204030204" pitchFamily="49" charset="0"/>
              </a:rPr>
              <a:t>);</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default void close() {}</a:t>
            </a:r>
          </a:p>
          <a:p>
            <a:r>
              <a:rPr lang="en-US" sz="1000" dirty="0">
                <a:latin typeface="Consolas" panose="020B0609020204030204" pitchFamily="49" charset="0"/>
              </a:rPr>
              <a:t>}</a:t>
            </a:r>
          </a:p>
        </p:txBody>
      </p:sp>
      <p:sp>
        <p:nvSpPr>
          <p:cNvPr id="18" name="Pil: venstre 17">
            <a:extLst>
              <a:ext uri="{FF2B5EF4-FFF2-40B4-BE49-F238E27FC236}">
                <a16:creationId xmlns:a16="http://schemas.microsoft.com/office/drawing/2014/main" id="{C3E7338D-545B-89DD-9639-5D84260B93E2}"/>
              </a:ext>
            </a:extLst>
          </p:cNvPr>
          <p:cNvSpPr/>
          <p:nvPr/>
        </p:nvSpPr>
        <p:spPr>
          <a:xfrm rot="1179375">
            <a:off x="3020334" y="5848712"/>
            <a:ext cx="2652599"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Forward to next processor</a:t>
            </a:r>
          </a:p>
        </p:txBody>
      </p:sp>
      <p:sp>
        <p:nvSpPr>
          <p:cNvPr id="19" name="Pil: venstre 18">
            <a:extLst>
              <a:ext uri="{FF2B5EF4-FFF2-40B4-BE49-F238E27FC236}">
                <a16:creationId xmlns:a16="http://schemas.microsoft.com/office/drawing/2014/main" id="{202A3E7E-1DAB-4F13-8B59-4E14B98D6247}"/>
              </a:ext>
            </a:extLst>
          </p:cNvPr>
          <p:cNvSpPr/>
          <p:nvPr/>
        </p:nvSpPr>
        <p:spPr>
          <a:xfrm rot="2705157">
            <a:off x="2195764" y="3147885"/>
            <a:ext cx="1552074"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Processor</a:t>
            </a:r>
          </a:p>
        </p:txBody>
      </p:sp>
      <p:sp>
        <p:nvSpPr>
          <p:cNvPr id="20" name="Pil: venstre 19">
            <a:extLst>
              <a:ext uri="{FF2B5EF4-FFF2-40B4-BE49-F238E27FC236}">
                <a16:creationId xmlns:a16="http://schemas.microsoft.com/office/drawing/2014/main" id="{6B3DA231-6A4C-B983-2057-4FC776AC5FBE}"/>
              </a:ext>
            </a:extLst>
          </p:cNvPr>
          <p:cNvSpPr/>
          <p:nvPr/>
        </p:nvSpPr>
        <p:spPr>
          <a:xfrm rot="21270421">
            <a:off x="4088150" y="5075050"/>
            <a:ext cx="1902640"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 complex stuff</a:t>
            </a:r>
          </a:p>
        </p:txBody>
      </p:sp>
    </p:spTree>
    <p:extLst>
      <p:ext uri="{BB962C8B-B14F-4D97-AF65-F5344CB8AC3E}">
        <p14:creationId xmlns:p14="http://schemas.microsoft.com/office/powerpoint/2010/main" val="3358099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Why Kafka Streams</a:t>
            </a:r>
            <a:endParaRPr dirty="0"/>
          </a:p>
        </p:txBody>
      </p:sp>
      <p:sp>
        <p:nvSpPr>
          <p:cNvPr id="2" name="Pladsholder til tekst 1">
            <a:extLst>
              <a:ext uri="{FF2B5EF4-FFF2-40B4-BE49-F238E27FC236}">
                <a16:creationId xmlns:a16="http://schemas.microsoft.com/office/drawing/2014/main" id="{DE057344-3A85-BD2F-032E-E37A73DF05A8}"/>
              </a:ext>
            </a:extLst>
          </p:cNvPr>
          <p:cNvSpPr>
            <a:spLocks noGrp="1"/>
          </p:cNvSpPr>
          <p:nvPr>
            <p:ph type="body" idx="1"/>
          </p:nvPr>
        </p:nvSpPr>
        <p:spPr>
          <a:xfrm>
            <a:off x="147926" y="932874"/>
            <a:ext cx="5211095" cy="5671126"/>
          </a:xfrm>
        </p:spPr>
        <p:txBody>
          <a:bodyPr/>
          <a:lstStyle/>
          <a:p>
            <a:pPr marL="12700" indent="0" algn="l">
              <a:buNone/>
            </a:pPr>
            <a:r>
              <a:rPr lang="en-US" sz="1600" b="0" i="0" dirty="0">
                <a:solidFill>
                  <a:srgbClr val="242424"/>
                </a:solidFill>
                <a:effectLst/>
                <a:latin typeface="+mn-lt"/>
              </a:rPr>
              <a:t>Kafka Streams is an ETL framework (</a:t>
            </a:r>
            <a:r>
              <a:rPr lang="en-US" sz="1600" b="1" i="0" dirty="0">
                <a:solidFill>
                  <a:srgbClr val="242424"/>
                </a:solidFill>
                <a:effectLst/>
                <a:latin typeface="+mn-lt"/>
              </a:rPr>
              <a:t>E</a:t>
            </a:r>
            <a:r>
              <a:rPr lang="en-US" sz="1600" b="0" i="0" dirty="0">
                <a:solidFill>
                  <a:srgbClr val="242424"/>
                </a:solidFill>
                <a:effectLst/>
                <a:latin typeface="+mn-lt"/>
              </a:rPr>
              <a:t>xtract-</a:t>
            </a:r>
            <a:r>
              <a:rPr lang="en-US" sz="1600" b="1" i="0" dirty="0">
                <a:solidFill>
                  <a:srgbClr val="242424"/>
                </a:solidFill>
                <a:effectLst/>
                <a:latin typeface="+mn-lt"/>
              </a:rPr>
              <a:t>T</a:t>
            </a:r>
            <a:r>
              <a:rPr lang="en-US" sz="1600" b="0" i="0" dirty="0">
                <a:solidFill>
                  <a:srgbClr val="242424"/>
                </a:solidFill>
                <a:effectLst/>
                <a:latin typeface="+mn-lt"/>
              </a:rPr>
              <a:t>ransform-</a:t>
            </a:r>
            <a:r>
              <a:rPr lang="en-US" sz="1600" b="1" i="0" dirty="0">
                <a:solidFill>
                  <a:srgbClr val="242424"/>
                </a:solidFill>
                <a:effectLst/>
                <a:latin typeface="+mn-lt"/>
              </a:rPr>
              <a:t>L</a:t>
            </a:r>
            <a:r>
              <a:rPr lang="en-US" sz="1600" b="0" i="0" dirty="0">
                <a:solidFill>
                  <a:srgbClr val="242424"/>
                </a:solidFill>
                <a:effectLst/>
                <a:latin typeface="+mn-lt"/>
              </a:rPr>
              <a:t>oad) that is based on the concept of processors. Processors are small building blocks that can be setup in a ‘</a:t>
            </a:r>
            <a:r>
              <a:rPr lang="en-US" sz="1600" b="0" i="0" dirty="0" err="1">
                <a:solidFill>
                  <a:srgbClr val="242424"/>
                </a:solidFill>
                <a:effectLst/>
                <a:latin typeface="+mn-lt"/>
              </a:rPr>
              <a:t>unix</a:t>
            </a:r>
            <a:r>
              <a:rPr lang="en-US" sz="1600" b="0" i="0" dirty="0">
                <a:solidFill>
                  <a:srgbClr val="242424"/>
                </a:solidFill>
                <a:effectLst/>
                <a:latin typeface="+mn-lt"/>
              </a:rPr>
              <a:t> pipe’-like fashion. Output from one processor serves as input to the next. Processors can do filtering, projections</a:t>
            </a:r>
            <a:r>
              <a:rPr lang="en-US" sz="1600" dirty="0">
                <a:solidFill>
                  <a:srgbClr val="242424"/>
                </a:solidFill>
                <a:latin typeface="+mn-lt"/>
              </a:rPr>
              <a:t> and aggregations</a:t>
            </a:r>
            <a:r>
              <a:rPr lang="en-US" sz="1600" b="0" i="0" dirty="0">
                <a:solidFill>
                  <a:srgbClr val="242424"/>
                </a:solidFill>
                <a:effectLst/>
                <a:latin typeface="+mn-lt"/>
              </a:rPr>
              <a:t>. This allows for Single Message Transform or stateful processing where the result depends on the history of previous events. Stateful allows us to join data from other streams or tables, group data in time windows, and aggregate related events, using a backing store to maintain state.</a:t>
            </a:r>
          </a:p>
          <a:p>
            <a:pPr marL="12700" indent="0" algn="l">
              <a:buNone/>
            </a:pPr>
            <a:r>
              <a:rPr lang="en-US" sz="1600" b="0" i="0" dirty="0">
                <a:solidFill>
                  <a:srgbClr val="242424"/>
                </a:solidFill>
                <a:effectLst/>
                <a:latin typeface="+mn-lt"/>
              </a:rPr>
              <a:t>Each message is passed through a processor topology serially, such that each subsequent message is not processed until the previous one has completed. The topology can be divided into sub-topologies, and these sub-topologies will process messages in parallel with other sub-topologies.</a:t>
            </a:r>
          </a:p>
          <a:p>
            <a:pPr marL="12700" indent="0" algn="l">
              <a:buNone/>
            </a:pPr>
            <a:endParaRPr lang="en-US" sz="1600" b="0" i="0" dirty="0">
              <a:solidFill>
                <a:srgbClr val="242424"/>
              </a:solidFill>
              <a:effectLst/>
              <a:latin typeface="+mn-lt"/>
            </a:endParaRPr>
          </a:p>
          <a:p>
            <a:pPr marL="12700" indent="0">
              <a:buNone/>
            </a:pPr>
            <a:br>
              <a:rPr lang="en-US" sz="1600" dirty="0">
                <a:latin typeface="+mn-lt"/>
              </a:rPr>
            </a:br>
            <a:endParaRPr lang="da-DK" sz="1600" dirty="0">
              <a:latin typeface="+mn-lt"/>
            </a:endParaRPr>
          </a:p>
        </p:txBody>
      </p:sp>
      <p:pic>
        <p:nvPicPr>
          <p:cNvPr id="3" name="Billede 2">
            <a:extLst>
              <a:ext uri="{FF2B5EF4-FFF2-40B4-BE49-F238E27FC236}">
                <a16:creationId xmlns:a16="http://schemas.microsoft.com/office/drawing/2014/main" id="{2C7224A3-590C-E8B8-8C7B-1FD244DF7413}"/>
              </a:ext>
            </a:extLst>
          </p:cNvPr>
          <p:cNvPicPr>
            <a:picLocks/>
          </p:cNvPicPr>
          <p:nvPr/>
        </p:nvPicPr>
        <p:blipFill>
          <a:blip r:embed="rId3"/>
          <a:stretch>
            <a:fillRect/>
          </a:stretch>
        </p:blipFill>
        <p:spPr>
          <a:xfrm>
            <a:off x="6206869" y="1186941"/>
            <a:ext cx="3599830" cy="3786909"/>
          </a:xfrm>
          <a:prstGeom prst="rect">
            <a:avLst/>
          </a:prstGeom>
        </p:spPr>
      </p:pic>
      <p:pic>
        <p:nvPicPr>
          <p:cNvPr id="4" name="Billede 3">
            <a:extLst>
              <a:ext uri="{FF2B5EF4-FFF2-40B4-BE49-F238E27FC236}">
                <a16:creationId xmlns:a16="http://schemas.microsoft.com/office/drawing/2014/main" id="{1454A72B-AB60-9636-0936-B68DD3F814B1}"/>
              </a:ext>
            </a:extLst>
          </p:cNvPr>
          <p:cNvPicPr>
            <a:picLocks/>
          </p:cNvPicPr>
          <p:nvPr/>
        </p:nvPicPr>
        <p:blipFill>
          <a:blip r:embed="rId4"/>
          <a:stretch>
            <a:fillRect/>
          </a:stretch>
        </p:blipFill>
        <p:spPr>
          <a:xfrm>
            <a:off x="5083326" y="4337148"/>
            <a:ext cx="3120542" cy="2266852"/>
          </a:xfrm>
          <a:prstGeom prst="rect">
            <a:avLst/>
          </a:prstGeom>
        </p:spPr>
      </p:pic>
      <p:sp>
        <p:nvSpPr>
          <p:cNvPr id="5" name="Pil: højre 4">
            <a:extLst>
              <a:ext uri="{FF2B5EF4-FFF2-40B4-BE49-F238E27FC236}">
                <a16:creationId xmlns:a16="http://schemas.microsoft.com/office/drawing/2014/main" id="{9A7C579C-41C0-51EA-D7F0-D9765FAEB65F}"/>
              </a:ext>
            </a:extLst>
          </p:cNvPr>
          <p:cNvSpPr/>
          <p:nvPr/>
        </p:nvSpPr>
        <p:spPr>
          <a:xfrm rot="19998393">
            <a:off x="7325199" y="3723656"/>
            <a:ext cx="1190297"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Topology</a:t>
            </a:r>
          </a:p>
        </p:txBody>
      </p:sp>
    </p:spTree>
    <p:extLst>
      <p:ext uri="{BB962C8B-B14F-4D97-AF65-F5344CB8AC3E}">
        <p14:creationId xmlns:p14="http://schemas.microsoft.com/office/powerpoint/2010/main" val="3043531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 / demo</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115044" cy="4345398"/>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custom processor</a:t>
            </a:r>
          </a:p>
          <a:p>
            <a:pPr lvl="1"/>
            <a:r>
              <a:rPr lang="en-US" sz="1200" dirty="0"/>
              <a:t>Create one input topics </a:t>
            </a:r>
            <a:r>
              <a:rPr lang="en-US" sz="1200" dirty="0" err="1">
                <a:latin typeface="Consolas" panose="020B0609020204030204" pitchFamily="49" charset="0"/>
              </a:rPr>
              <a:t>inputTopic</a:t>
            </a:r>
            <a:endParaRPr lang="en-US" sz="1200" dirty="0">
              <a:latin typeface="Consolas" panose="020B0609020204030204" pitchFamily="49" charset="0"/>
            </a:endParaRPr>
          </a:p>
          <a:p>
            <a:pPr lvl="1"/>
            <a:r>
              <a:rPr lang="en-US" sz="1200" dirty="0"/>
              <a:t>Write a topology that reads from the </a:t>
            </a:r>
            <a:r>
              <a:rPr lang="en-US" sz="1200" dirty="0" err="1"/>
              <a:t>inputStream</a:t>
            </a:r>
            <a:r>
              <a:rPr lang="en-US" sz="1200" dirty="0"/>
              <a:t>, holds back all records until a timer is triggered (3 sec interval) in a custom processor. Then concatenate all values and pass the new value downstream</a:t>
            </a:r>
          </a:p>
          <a:p>
            <a:pPr lvl="1"/>
            <a:r>
              <a:rPr lang="en-US" sz="1200" dirty="0"/>
              <a:t>Start the stream application</a:t>
            </a:r>
          </a:p>
          <a:p>
            <a:pPr lvl="1"/>
            <a:r>
              <a:rPr lang="en-US" sz="1200" dirty="0"/>
              <a:t>Open a PowerShell window and navigate to &lt;project&gt;/docker folder</a:t>
            </a:r>
          </a:p>
          <a:p>
            <a:pPr lvl="1"/>
            <a:r>
              <a:rPr lang="en-US" sz="1200" dirty="0"/>
              <a:t>Start a producer that produces messages to the input topic like this:</a:t>
            </a:r>
          </a:p>
          <a:p>
            <a:pPr lvl="1"/>
            <a:r>
              <a:rPr lang="en-US" sz="1200" dirty="0"/>
              <a:t>Type </a:t>
            </a:r>
            <a:r>
              <a:rPr lang="en-US" sz="1200" b="1" dirty="0">
                <a:latin typeface="Consolas" panose="020B0609020204030204" pitchFamily="49" charset="0"/>
              </a:rPr>
              <a:t>.\kafka-producer-perf-test.bat --topic </a:t>
            </a:r>
            <a:r>
              <a:rPr lang="en-US" sz="1200" b="1" dirty="0" err="1">
                <a:latin typeface="Consolas" panose="020B0609020204030204" pitchFamily="49" charset="0"/>
              </a:rPr>
              <a:t>inputTopic</a:t>
            </a:r>
            <a:r>
              <a:rPr lang="en-US" sz="1200" b="1" dirty="0">
                <a:latin typeface="Consolas" panose="020B0609020204030204" pitchFamily="49" charset="0"/>
              </a:rPr>
              <a:t> --num-records 1000 --throughput 10 --record-size 1 </a:t>
            </a:r>
            <a:r>
              <a:rPr lang="en-US" sz="1200" dirty="0">
                <a:latin typeface="+mn-lt"/>
              </a:rPr>
              <a:t>in one window</a:t>
            </a:r>
            <a:endParaRPr lang="en-US" sz="1200" b="1" dirty="0">
              <a:latin typeface="Consolas" panose="020B0609020204030204" pitchFamily="49" charset="0"/>
            </a:endParaRPr>
          </a:p>
          <a:p>
            <a:pPr lvl="1"/>
            <a:r>
              <a:rPr lang="en-US" sz="1200" dirty="0"/>
              <a:t>Open a new PowerShell window and navigate to &lt;project&gt;/docker folder:</a:t>
            </a:r>
          </a:p>
          <a:p>
            <a:pPr lvl="1"/>
            <a:r>
              <a:rPr lang="en-US" sz="1200" dirty="0"/>
              <a:t>Type </a:t>
            </a:r>
            <a:r>
              <a:rPr lang="en-US" sz="1200" b="1" dirty="0"/>
              <a:t>.\kafka-consumer.bat --topic </a:t>
            </a:r>
            <a:r>
              <a:rPr lang="en-US" sz="1200" b="1" dirty="0" err="1"/>
              <a:t>outputTopic</a:t>
            </a:r>
            <a:r>
              <a:rPr lang="en-US" sz="1200" b="1" dirty="0"/>
              <a:t> </a:t>
            </a:r>
          </a:p>
          <a:p>
            <a:pPr lvl="1"/>
            <a:r>
              <a:rPr lang="en-US" sz="1200" dirty="0"/>
              <a:t>Verify that a stream of concatenated values are produced</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8.6</a:t>
            </a:r>
          </a:p>
        </p:txBody>
      </p:sp>
      <p:pic>
        <p:nvPicPr>
          <p:cNvPr id="5" name="Billede 4">
            <a:extLst>
              <a:ext uri="{FF2B5EF4-FFF2-40B4-BE49-F238E27FC236}">
                <a16:creationId xmlns:a16="http://schemas.microsoft.com/office/drawing/2014/main" id="{376ABB06-D35C-14CE-5633-87278C4935F2}"/>
              </a:ext>
            </a:extLst>
          </p:cNvPr>
          <p:cNvPicPr>
            <a:picLocks/>
          </p:cNvPicPr>
          <p:nvPr/>
        </p:nvPicPr>
        <p:blipFill>
          <a:blip r:embed="rId2"/>
          <a:stretch>
            <a:fillRect/>
          </a:stretch>
        </p:blipFill>
        <p:spPr>
          <a:xfrm>
            <a:off x="1329489" y="5805487"/>
            <a:ext cx="5895975" cy="485775"/>
          </a:xfrm>
          <a:prstGeom prst="rect">
            <a:avLst/>
          </a:prstGeom>
        </p:spPr>
      </p:pic>
    </p:spTree>
    <p:extLst>
      <p:ext uri="{BB962C8B-B14F-4D97-AF65-F5344CB8AC3E}">
        <p14:creationId xmlns:p14="http://schemas.microsoft.com/office/powerpoint/2010/main" val="3567883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7659E5-F456-9C3A-CACD-04E3A1D11E6F}"/>
              </a:ext>
            </a:extLst>
          </p:cNvPr>
          <p:cNvSpPr>
            <a:spLocks noGrp="1"/>
          </p:cNvSpPr>
          <p:nvPr>
            <p:ph type="title"/>
          </p:nvPr>
        </p:nvSpPr>
        <p:spPr/>
        <p:txBody>
          <a:bodyPr/>
          <a:lstStyle/>
          <a:p>
            <a:r>
              <a:rPr lang="en-US" dirty="0"/>
              <a:t>Testing</a:t>
            </a:r>
          </a:p>
        </p:txBody>
      </p:sp>
      <p:sp>
        <p:nvSpPr>
          <p:cNvPr id="3" name="Pladsholder til tekst 2">
            <a:extLst>
              <a:ext uri="{FF2B5EF4-FFF2-40B4-BE49-F238E27FC236}">
                <a16:creationId xmlns:a16="http://schemas.microsoft.com/office/drawing/2014/main" id="{3159F3B3-897C-5865-B172-53A68F1978D8}"/>
              </a:ext>
            </a:extLst>
          </p:cNvPr>
          <p:cNvSpPr>
            <a:spLocks noGrp="1"/>
          </p:cNvSpPr>
          <p:nvPr>
            <p:ph type="body" idx="1"/>
          </p:nvPr>
        </p:nvSpPr>
        <p:spPr>
          <a:xfrm>
            <a:off x="268922" y="959053"/>
            <a:ext cx="6017578" cy="2536507"/>
          </a:xfrm>
        </p:spPr>
        <p:style>
          <a:lnRef idx="1">
            <a:schemeClr val="dk1"/>
          </a:lnRef>
          <a:fillRef idx="2">
            <a:schemeClr val="dk1"/>
          </a:fillRef>
          <a:effectRef idx="1">
            <a:schemeClr val="dk1"/>
          </a:effectRef>
          <a:fontRef idx="minor">
            <a:schemeClr val="dk1"/>
          </a:fontRef>
        </p:style>
        <p:txBody>
          <a:bodyPr/>
          <a:lstStyle/>
          <a:p>
            <a:pPr marL="12700" indent="0">
              <a:buNone/>
            </a:pPr>
            <a:r>
              <a:rPr lang="da-DK" sz="1000" b="0" i="0" dirty="0">
                <a:solidFill>
                  <a:schemeClr val="bg2"/>
                </a:solidFill>
                <a:effectLst/>
                <a:latin typeface="Consolas" panose="020B0609020204030204" pitchFamily="49" charset="0"/>
              </a:rPr>
              <a:t>public class </a:t>
            </a:r>
            <a:r>
              <a:rPr lang="da-DK" sz="1000" b="0" i="0" dirty="0" err="1">
                <a:solidFill>
                  <a:schemeClr val="bg2"/>
                </a:solidFill>
                <a:effectLst/>
                <a:latin typeface="Consolas" panose="020B0609020204030204" pitchFamily="49" charset="0"/>
              </a:rPr>
              <a:t>SimpleStreamTopology</a:t>
            </a:r>
            <a:r>
              <a:rPr lang="da-DK" sz="1000" b="0" i="0" dirty="0">
                <a:solidFill>
                  <a:schemeClr val="bg2"/>
                </a:solidFill>
                <a:effectLst/>
                <a:latin typeface="Consolas" panose="020B0609020204030204" pitchFamily="49" charset="0"/>
              </a:rPr>
              <a:t> {</a:t>
            </a:r>
          </a:p>
          <a:p>
            <a:pPr marL="12700" indent="0">
              <a:buNone/>
            </a:pPr>
            <a:endParaRPr lang="da-DK" sz="1000" b="0" i="0" dirty="0">
              <a:solidFill>
                <a:schemeClr val="bg2"/>
              </a:solidFill>
              <a:effectLst/>
              <a:latin typeface="Consolas" panose="020B0609020204030204" pitchFamily="49" charset="0"/>
            </a:endParaRPr>
          </a:p>
          <a:p>
            <a:pPr marL="12700" indent="0">
              <a:buNone/>
            </a:pPr>
            <a:r>
              <a:rPr lang="da-DK" sz="1000" b="0" i="0" dirty="0">
                <a:solidFill>
                  <a:schemeClr val="bg2"/>
                </a:solidFill>
                <a:effectLst/>
                <a:latin typeface="Consolas" panose="020B0609020204030204" pitchFamily="49" charset="0"/>
              </a:rPr>
              <a:t>    public </a:t>
            </a:r>
            <a:r>
              <a:rPr lang="da-DK" sz="1000" b="0" i="0" dirty="0" err="1">
                <a:solidFill>
                  <a:schemeClr val="bg2"/>
                </a:solidFill>
                <a:effectLst/>
                <a:latin typeface="Consolas" panose="020B0609020204030204" pitchFamily="49" charset="0"/>
              </a:rPr>
              <a:t>static</a:t>
            </a:r>
            <a:r>
              <a:rPr lang="da-DK" sz="1000" b="0" i="0" dirty="0">
                <a:solidFill>
                  <a:schemeClr val="bg2"/>
                </a:solidFill>
                <a:effectLst/>
                <a:latin typeface="Consolas" panose="020B0609020204030204" pitchFamily="49" charset="0"/>
              </a:rPr>
              <a:t> </a:t>
            </a:r>
            <a:r>
              <a:rPr lang="da-DK" sz="1000" b="0" i="0" dirty="0" err="1">
                <a:solidFill>
                  <a:schemeClr val="bg2"/>
                </a:solidFill>
                <a:effectLst/>
                <a:latin typeface="Consolas" panose="020B0609020204030204" pitchFamily="49" charset="0"/>
              </a:rPr>
              <a:t>Topology</a:t>
            </a:r>
            <a:r>
              <a:rPr lang="da-DK" sz="1000" b="0" i="0" dirty="0">
                <a:solidFill>
                  <a:schemeClr val="bg2"/>
                </a:solidFill>
                <a:effectLst/>
                <a:latin typeface="Consolas" panose="020B0609020204030204" pitchFamily="49" charset="0"/>
              </a:rPr>
              <a:t> </a:t>
            </a:r>
            <a:r>
              <a:rPr lang="da-DK" sz="1000" b="0" i="0" dirty="0" err="1">
                <a:solidFill>
                  <a:schemeClr val="bg2"/>
                </a:solidFill>
                <a:effectLst/>
                <a:latin typeface="Consolas" panose="020B0609020204030204" pitchFamily="49" charset="0"/>
              </a:rPr>
              <a:t>getTopology</a:t>
            </a:r>
            <a:r>
              <a:rPr lang="da-DK" sz="1000" b="0" i="0" dirty="0">
                <a:solidFill>
                  <a:schemeClr val="bg2"/>
                </a:solidFill>
                <a:effectLst/>
                <a:latin typeface="Consolas" panose="020B0609020204030204" pitchFamily="49" charset="0"/>
              </a:rPr>
              <a:t>() {</a:t>
            </a:r>
          </a:p>
          <a:p>
            <a:pPr marL="12700" indent="0">
              <a:buNone/>
            </a:pPr>
            <a:r>
              <a:rPr lang="da-DK" sz="1000" b="0" i="0" dirty="0">
                <a:solidFill>
                  <a:schemeClr val="bg2"/>
                </a:solidFill>
                <a:effectLst/>
                <a:latin typeface="Consolas" panose="020B0609020204030204" pitchFamily="49" charset="0"/>
              </a:rPr>
              <a:t>        </a:t>
            </a:r>
            <a:r>
              <a:rPr lang="da-DK" sz="1000" b="0" i="0" dirty="0" err="1">
                <a:solidFill>
                  <a:schemeClr val="bg2"/>
                </a:solidFill>
                <a:effectLst/>
                <a:latin typeface="Consolas" panose="020B0609020204030204" pitchFamily="49" charset="0"/>
              </a:rPr>
              <a:t>StreamsBuilder</a:t>
            </a:r>
            <a:r>
              <a:rPr lang="da-DK" sz="1000" b="0" i="0" dirty="0">
                <a:solidFill>
                  <a:schemeClr val="bg2"/>
                </a:solidFill>
                <a:effectLst/>
                <a:latin typeface="Consolas" panose="020B0609020204030204" pitchFamily="49" charset="0"/>
              </a:rPr>
              <a:t> </a:t>
            </a:r>
            <a:r>
              <a:rPr lang="da-DK" sz="1000" b="0" i="0" dirty="0" err="1">
                <a:solidFill>
                  <a:schemeClr val="bg2"/>
                </a:solidFill>
                <a:effectLst/>
                <a:latin typeface="Consolas" panose="020B0609020204030204" pitchFamily="49" charset="0"/>
              </a:rPr>
              <a:t>builder</a:t>
            </a:r>
            <a:r>
              <a:rPr lang="da-DK" sz="1000" b="0" i="0" dirty="0">
                <a:solidFill>
                  <a:schemeClr val="bg2"/>
                </a:solidFill>
                <a:effectLst/>
                <a:latin typeface="Consolas" panose="020B0609020204030204" pitchFamily="49" charset="0"/>
              </a:rPr>
              <a:t> = new </a:t>
            </a:r>
            <a:r>
              <a:rPr lang="da-DK" sz="1000" b="0" i="0" dirty="0" err="1">
                <a:solidFill>
                  <a:schemeClr val="bg2"/>
                </a:solidFill>
                <a:effectLst/>
                <a:latin typeface="Consolas" panose="020B0609020204030204" pitchFamily="49" charset="0"/>
              </a:rPr>
              <a:t>StreamsBuilder</a:t>
            </a:r>
            <a:r>
              <a:rPr lang="da-DK" sz="1000" b="0" i="0" dirty="0">
                <a:solidFill>
                  <a:schemeClr val="bg2"/>
                </a:solidFill>
                <a:effectLst/>
                <a:latin typeface="Consolas" panose="020B0609020204030204" pitchFamily="49" charset="0"/>
              </a:rPr>
              <a:t>();</a:t>
            </a:r>
          </a:p>
          <a:p>
            <a:pPr marL="12700" indent="0">
              <a:buNone/>
            </a:pPr>
            <a:r>
              <a:rPr lang="da-DK" sz="1000" b="0" i="0" dirty="0">
                <a:solidFill>
                  <a:schemeClr val="bg2"/>
                </a:solidFill>
                <a:effectLst/>
                <a:latin typeface="Consolas" panose="020B0609020204030204" pitchFamily="49" charset="0"/>
              </a:rPr>
              <a:t>        var </a:t>
            </a:r>
            <a:r>
              <a:rPr lang="da-DK" sz="1000" b="0" i="0" dirty="0" err="1">
                <a:solidFill>
                  <a:schemeClr val="bg2"/>
                </a:solidFill>
                <a:effectLst/>
                <a:latin typeface="Consolas" panose="020B0609020204030204" pitchFamily="49" charset="0"/>
              </a:rPr>
              <a:t>sourceStream</a:t>
            </a:r>
            <a:r>
              <a:rPr lang="da-DK" sz="1000" b="0" i="0" dirty="0">
                <a:solidFill>
                  <a:schemeClr val="bg2"/>
                </a:solidFill>
                <a:effectLst/>
                <a:latin typeface="Consolas" panose="020B0609020204030204" pitchFamily="49" charset="0"/>
              </a:rPr>
              <a:t> = </a:t>
            </a:r>
            <a:r>
              <a:rPr lang="da-DK" sz="1000" b="0" i="0" dirty="0" err="1">
                <a:solidFill>
                  <a:schemeClr val="bg2"/>
                </a:solidFill>
                <a:effectLst/>
                <a:latin typeface="Consolas" panose="020B0609020204030204" pitchFamily="49" charset="0"/>
              </a:rPr>
              <a:t>builder.stream</a:t>
            </a:r>
            <a:r>
              <a:rPr lang="da-DK" sz="1000" b="0" i="0" dirty="0">
                <a:solidFill>
                  <a:schemeClr val="bg2"/>
                </a:solidFill>
                <a:effectLst/>
                <a:latin typeface="Consolas" panose="020B0609020204030204" pitchFamily="49" charset="0"/>
              </a:rPr>
              <a:t>(</a:t>
            </a:r>
            <a:r>
              <a:rPr lang="da-DK" sz="1000" b="0" i="0" dirty="0" err="1">
                <a:solidFill>
                  <a:schemeClr val="bg2"/>
                </a:solidFill>
                <a:effectLst/>
                <a:latin typeface="Consolas" panose="020B0609020204030204" pitchFamily="49" charset="0"/>
              </a:rPr>
              <a:t>SimpleStreamConstants.SOURCE_TOPIC</a:t>
            </a:r>
            <a:r>
              <a:rPr lang="da-DK" sz="1000" b="0" i="0" dirty="0">
                <a:solidFill>
                  <a:schemeClr val="bg2"/>
                </a:solidFill>
                <a:effectLst/>
                <a:latin typeface="Consolas" panose="020B0609020204030204" pitchFamily="49" charset="0"/>
              </a:rPr>
              <a:t>, ...);</a:t>
            </a:r>
          </a:p>
          <a:p>
            <a:pPr marL="12700" indent="0">
              <a:buNone/>
            </a:pPr>
            <a:r>
              <a:rPr lang="da-DK" sz="1000" b="0" i="0" dirty="0">
                <a:solidFill>
                  <a:schemeClr val="bg2"/>
                </a:solidFill>
                <a:effectLst/>
                <a:latin typeface="Consolas" panose="020B0609020204030204" pitchFamily="49" charset="0"/>
              </a:rPr>
              <a:t>        </a:t>
            </a:r>
            <a:r>
              <a:rPr lang="da-DK" sz="1000" b="0" i="0" dirty="0" err="1">
                <a:solidFill>
                  <a:schemeClr val="bg2"/>
                </a:solidFill>
                <a:effectLst/>
                <a:latin typeface="Consolas" panose="020B0609020204030204" pitchFamily="49" charset="0"/>
              </a:rPr>
              <a:t>sourceStream.filter</a:t>
            </a:r>
            <a:r>
              <a:rPr lang="da-DK" sz="1000" b="0" i="0" dirty="0">
                <a:solidFill>
                  <a:schemeClr val="bg2"/>
                </a:solidFill>
                <a:effectLst/>
                <a:latin typeface="Consolas" panose="020B0609020204030204" pitchFamily="49" charset="0"/>
              </a:rPr>
              <a:t>((k, v) -&gt; v%2 == 0)</a:t>
            </a:r>
          </a:p>
          <a:p>
            <a:pPr marL="12700" indent="0">
              <a:buNone/>
            </a:pPr>
            <a:r>
              <a:rPr lang="da-DK" sz="1000" b="0" i="0" dirty="0">
                <a:solidFill>
                  <a:schemeClr val="bg2"/>
                </a:solidFill>
                <a:effectLst/>
                <a:latin typeface="Consolas" panose="020B0609020204030204" pitchFamily="49" charset="0"/>
              </a:rPr>
              <a:t>                .to(</a:t>
            </a:r>
            <a:r>
              <a:rPr lang="da-DK" sz="1000" b="0" i="0" dirty="0" err="1">
                <a:solidFill>
                  <a:schemeClr val="bg2"/>
                </a:solidFill>
                <a:effectLst/>
                <a:latin typeface="Consolas" panose="020B0609020204030204" pitchFamily="49" charset="0"/>
              </a:rPr>
              <a:t>SimpleStreamConstants.FILTERED_TOPIC</a:t>
            </a:r>
            <a:r>
              <a:rPr lang="da-DK" sz="1000" b="0" i="0" dirty="0">
                <a:solidFill>
                  <a:schemeClr val="bg2"/>
                </a:solidFill>
                <a:effectLst/>
                <a:latin typeface="Consolas" panose="020B0609020204030204" pitchFamily="49" charset="0"/>
              </a:rPr>
              <a:t>, ...);</a:t>
            </a:r>
          </a:p>
          <a:p>
            <a:pPr marL="12700" indent="0">
              <a:buNone/>
            </a:pPr>
            <a:r>
              <a:rPr lang="da-DK" sz="1000" b="0" i="0" dirty="0">
                <a:solidFill>
                  <a:schemeClr val="bg2"/>
                </a:solidFill>
                <a:effectLst/>
                <a:latin typeface="Consolas" panose="020B0609020204030204" pitchFamily="49" charset="0"/>
              </a:rPr>
              <a:t>        return </a:t>
            </a:r>
            <a:r>
              <a:rPr lang="da-DK" sz="1000" b="0" i="0" dirty="0" err="1">
                <a:solidFill>
                  <a:schemeClr val="bg2"/>
                </a:solidFill>
                <a:effectLst/>
                <a:latin typeface="Consolas" panose="020B0609020204030204" pitchFamily="49" charset="0"/>
              </a:rPr>
              <a:t>builder.build</a:t>
            </a:r>
            <a:r>
              <a:rPr lang="da-DK" sz="1000" b="0" i="0" dirty="0">
                <a:solidFill>
                  <a:schemeClr val="bg2"/>
                </a:solidFill>
                <a:effectLst/>
                <a:latin typeface="Consolas" panose="020B0609020204030204" pitchFamily="49" charset="0"/>
              </a:rPr>
              <a:t>();</a:t>
            </a:r>
          </a:p>
          <a:p>
            <a:pPr marL="12700" indent="0">
              <a:buNone/>
            </a:pPr>
            <a:r>
              <a:rPr lang="da-DK" sz="1000" b="0" i="0" dirty="0">
                <a:solidFill>
                  <a:schemeClr val="bg2"/>
                </a:solidFill>
                <a:effectLst/>
                <a:latin typeface="Consolas" panose="020B0609020204030204" pitchFamily="49" charset="0"/>
              </a:rPr>
              <a:t>    }</a:t>
            </a:r>
          </a:p>
          <a:p>
            <a:pPr marL="12700" indent="0">
              <a:buNone/>
            </a:pPr>
            <a:r>
              <a:rPr lang="da-DK" sz="1000" b="0" i="0" dirty="0">
                <a:solidFill>
                  <a:schemeClr val="bg2"/>
                </a:solidFill>
                <a:effectLst/>
                <a:latin typeface="Consolas" panose="020B0609020204030204" pitchFamily="49" charset="0"/>
              </a:rPr>
              <a:t>}</a:t>
            </a:r>
            <a:endParaRPr lang="en-US" sz="1000" dirty="0">
              <a:solidFill>
                <a:schemeClr val="bg2"/>
              </a:solidFill>
              <a:latin typeface="Consolas" panose="020B0609020204030204" pitchFamily="49" charset="0"/>
            </a:endParaRPr>
          </a:p>
        </p:txBody>
      </p:sp>
      <p:sp>
        <p:nvSpPr>
          <p:cNvPr id="6" name="Tekstfelt 5">
            <a:extLst>
              <a:ext uri="{FF2B5EF4-FFF2-40B4-BE49-F238E27FC236}">
                <a16:creationId xmlns:a16="http://schemas.microsoft.com/office/drawing/2014/main" id="{44C28120-3849-2D70-C1AC-17276912773A}"/>
              </a:ext>
            </a:extLst>
          </p:cNvPr>
          <p:cNvSpPr txBox="1"/>
          <p:nvPr/>
        </p:nvSpPr>
        <p:spPr>
          <a:xfrm rot="20885808">
            <a:off x="2223217" y="2595041"/>
            <a:ext cx="7508707" cy="347787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a:latin typeface="Consolas" panose="020B0609020204030204" pitchFamily="49" charset="0"/>
              </a:rPr>
              <a:t>public class </a:t>
            </a:r>
            <a:r>
              <a:rPr lang="en-US" sz="1000" dirty="0" err="1">
                <a:latin typeface="Consolas" panose="020B0609020204030204" pitchFamily="49" charset="0"/>
              </a:rPr>
              <a:t>SimpleStreamTopologyTest</a:t>
            </a:r>
            <a:r>
              <a:rPr lang="en-US" sz="1000" dirty="0">
                <a:latin typeface="Consolas" panose="020B0609020204030204" pitchFamily="49" charset="0"/>
              </a:rPr>
              <a:t> {</a:t>
            </a:r>
          </a:p>
          <a:p>
            <a:r>
              <a:rPr lang="en-US" sz="1000" dirty="0">
                <a:latin typeface="Consolas" panose="020B0609020204030204" pitchFamily="49" charset="0"/>
              </a:rPr>
              <a:t>    private </a:t>
            </a:r>
            <a:r>
              <a:rPr lang="en-US" sz="1000" dirty="0" err="1">
                <a:latin typeface="Consolas" panose="020B0609020204030204" pitchFamily="49" charset="0"/>
              </a:rPr>
              <a:t>TestInputTopic</a:t>
            </a:r>
            <a:r>
              <a:rPr lang="en-US" sz="1000" dirty="0">
                <a:latin typeface="Consolas" panose="020B0609020204030204" pitchFamily="49" charset="0"/>
              </a:rPr>
              <a:t>&lt;String, Integer&gt; </a:t>
            </a:r>
            <a:r>
              <a:rPr lang="en-US" sz="1000" dirty="0" err="1">
                <a:latin typeface="Consolas" panose="020B0609020204030204" pitchFamily="49" charset="0"/>
              </a:rPr>
              <a:t>inputTopic</a:t>
            </a:r>
            <a:r>
              <a:rPr lang="en-US" sz="1000" dirty="0">
                <a:latin typeface="Consolas" panose="020B0609020204030204" pitchFamily="49" charset="0"/>
              </a:rPr>
              <a:t>;</a:t>
            </a:r>
          </a:p>
          <a:p>
            <a:r>
              <a:rPr lang="en-US" sz="1000" dirty="0">
                <a:latin typeface="Consolas" panose="020B0609020204030204" pitchFamily="49" charset="0"/>
              </a:rPr>
              <a:t>    private </a:t>
            </a:r>
            <a:r>
              <a:rPr lang="en-US" sz="1000" dirty="0" err="1">
                <a:latin typeface="Consolas" panose="020B0609020204030204" pitchFamily="49" charset="0"/>
              </a:rPr>
              <a:t>TestOutputTopic</a:t>
            </a:r>
            <a:r>
              <a:rPr lang="en-US" sz="1000" dirty="0">
                <a:latin typeface="Consolas" panose="020B0609020204030204" pitchFamily="49" charset="0"/>
              </a:rPr>
              <a:t>&lt;String, Integer&gt; </a:t>
            </a:r>
            <a:r>
              <a:rPr lang="en-US" sz="1000" dirty="0" err="1">
                <a:latin typeface="Consolas" panose="020B0609020204030204" pitchFamily="49" charset="0"/>
              </a:rPr>
              <a:t>outputTopic</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@BeforeEach</a:t>
            </a:r>
          </a:p>
          <a:p>
            <a:r>
              <a:rPr lang="en-US" sz="1000" dirty="0">
                <a:latin typeface="Consolas" panose="020B0609020204030204" pitchFamily="49" charset="0"/>
              </a:rPr>
              <a:t>    public void </a:t>
            </a:r>
            <a:r>
              <a:rPr lang="en-US" sz="1000" dirty="0" err="1">
                <a:latin typeface="Consolas" panose="020B0609020204030204" pitchFamily="49" charset="0"/>
              </a:rPr>
              <a:t>init</a:t>
            </a:r>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Properties props = new Properties();</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err="1">
                <a:latin typeface="Consolas" panose="020B0609020204030204" pitchFamily="49" charset="0"/>
              </a:rPr>
              <a:t>TopologyTestDriver</a:t>
            </a:r>
            <a:r>
              <a:rPr lang="en-US" sz="1000" dirty="0">
                <a:latin typeface="Consolas" panose="020B0609020204030204" pitchFamily="49" charset="0"/>
              </a:rPr>
              <a:t> </a:t>
            </a:r>
            <a:r>
              <a:rPr lang="en-US" sz="1000" dirty="0" err="1">
                <a:latin typeface="Consolas" panose="020B0609020204030204" pitchFamily="49" charset="0"/>
              </a:rPr>
              <a:t>testDriver</a:t>
            </a:r>
            <a:r>
              <a:rPr lang="en-US" sz="1000" dirty="0">
                <a:latin typeface="Consolas" panose="020B0609020204030204" pitchFamily="49" charset="0"/>
              </a:rPr>
              <a:t> = new </a:t>
            </a:r>
            <a:r>
              <a:rPr lang="en-US" sz="1000" dirty="0" err="1">
                <a:latin typeface="Consolas" panose="020B0609020204030204" pitchFamily="49" charset="0"/>
              </a:rPr>
              <a:t>TopologyTestDriver</a:t>
            </a:r>
            <a:r>
              <a:rPr lang="en-US" sz="1000" dirty="0">
                <a:latin typeface="Consolas" panose="020B0609020204030204" pitchFamily="49" charset="0"/>
              </a:rPr>
              <a:t>(</a:t>
            </a:r>
            <a:r>
              <a:rPr lang="en-US" sz="1000" dirty="0" err="1">
                <a:latin typeface="Consolas" panose="020B0609020204030204" pitchFamily="49" charset="0"/>
              </a:rPr>
              <a:t>SimpleStreamTopology.getTopology</a:t>
            </a:r>
            <a:r>
              <a:rPr lang="en-US" sz="1000" dirty="0">
                <a:latin typeface="Consolas" panose="020B0609020204030204" pitchFamily="49" charset="0"/>
              </a:rPr>
              <a:t>(), props);</a:t>
            </a:r>
          </a:p>
          <a:p>
            <a:r>
              <a:rPr lang="en-US" sz="1000" dirty="0">
                <a:latin typeface="Consolas" panose="020B0609020204030204" pitchFamily="49" charset="0"/>
              </a:rPr>
              <a:t>        </a:t>
            </a:r>
            <a:r>
              <a:rPr lang="en-US" sz="1000" dirty="0" err="1">
                <a:latin typeface="Consolas" panose="020B0609020204030204" pitchFamily="49" charset="0"/>
              </a:rPr>
              <a:t>inputTopic</a:t>
            </a:r>
            <a:r>
              <a:rPr lang="en-US" sz="1000" dirty="0">
                <a:latin typeface="Consolas" panose="020B0609020204030204" pitchFamily="49" charset="0"/>
              </a:rPr>
              <a:t> = </a:t>
            </a:r>
            <a:r>
              <a:rPr lang="en-US" sz="1000" dirty="0" err="1">
                <a:latin typeface="Consolas" panose="020B0609020204030204" pitchFamily="49" charset="0"/>
              </a:rPr>
              <a:t>testDriver.createInputTopic</a:t>
            </a:r>
            <a:r>
              <a:rPr lang="en-US" sz="1000" dirty="0">
                <a:latin typeface="Consolas" panose="020B0609020204030204" pitchFamily="49" charset="0"/>
              </a:rPr>
              <a:t>(</a:t>
            </a:r>
            <a:r>
              <a:rPr lang="da-DK" sz="1000" b="0" i="0" dirty="0" err="1">
                <a:solidFill>
                  <a:srgbClr val="1F7199"/>
                </a:solidFill>
                <a:effectLst/>
                <a:latin typeface="Consolas" panose="020B0609020204030204" pitchFamily="49" charset="0"/>
              </a:rPr>
              <a:t>SimpleStreamConstants.SOURCE_TOPIC</a:t>
            </a:r>
            <a:r>
              <a:rPr lang="da-DK" sz="1000" b="0" i="0" dirty="0">
                <a:solidFill>
                  <a:srgbClr val="1F7199"/>
                </a:solidFill>
                <a:effectLst/>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outputTopic</a:t>
            </a:r>
            <a:r>
              <a:rPr lang="en-US" sz="1000" dirty="0">
                <a:latin typeface="Consolas" panose="020B0609020204030204" pitchFamily="49" charset="0"/>
              </a:rPr>
              <a:t> = </a:t>
            </a:r>
            <a:r>
              <a:rPr lang="en-US" sz="1000" dirty="0" err="1">
                <a:latin typeface="Consolas" panose="020B0609020204030204" pitchFamily="49" charset="0"/>
              </a:rPr>
              <a:t>testDriver.createOutputTopic</a:t>
            </a:r>
            <a:r>
              <a:rPr lang="en-US" sz="1000" dirty="0">
                <a:latin typeface="Consolas" panose="020B0609020204030204" pitchFamily="49" charset="0"/>
              </a:rPr>
              <a:t>(</a:t>
            </a:r>
            <a:r>
              <a:rPr lang="da-DK" sz="1000" b="0" i="0" dirty="0" err="1">
                <a:solidFill>
                  <a:srgbClr val="1F7199"/>
                </a:solidFill>
                <a:effectLst/>
                <a:latin typeface="Consolas" panose="020B0609020204030204" pitchFamily="49" charset="0"/>
              </a:rPr>
              <a:t>SimpleStreamConstants.FILTERED_TOPIC</a:t>
            </a:r>
            <a:r>
              <a:rPr lang="da-DK" sz="1000" b="0" i="0" dirty="0">
                <a:solidFill>
                  <a:srgbClr val="1F7199"/>
                </a:solidFill>
                <a:effectLst/>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@Test</a:t>
            </a:r>
          </a:p>
          <a:p>
            <a:r>
              <a:rPr lang="en-US" sz="1000" dirty="0">
                <a:latin typeface="Consolas" panose="020B0609020204030204" pitchFamily="49" charset="0"/>
              </a:rPr>
              <a:t>    public void </a:t>
            </a:r>
            <a:r>
              <a:rPr lang="en-US" sz="1000" dirty="0" err="1">
                <a:latin typeface="Consolas" panose="020B0609020204030204" pitchFamily="49" charset="0"/>
              </a:rPr>
              <a:t>shouldFilterEvenvalues</a:t>
            </a:r>
            <a:r>
              <a:rPr lang="en-US" sz="1000" dirty="0">
                <a:latin typeface="Consolas" panose="020B0609020204030204" pitchFamily="49" charset="0"/>
              </a:rPr>
              <a:t>() {</a:t>
            </a:r>
          </a:p>
          <a:p>
            <a:r>
              <a:rPr lang="en-US" sz="1000" dirty="0">
                <a:latin typeface="Consolas" panose="020B0609020204030204" pitchFamily="49" charset="0"/>
              </a:rPr>
              <a:t>        for (int </a:t>
            </a:r>
            <a:r>
              <a:rPr lang="en-US" sz="1000" dirty="0" err="1">
                <a:latin typeface="Consolas" panose="020B0609020204030204" pitchFamily="49" charset="0"/>
              </a:rPr>
              <a:t>i</a:t>
            </a:r>
            <a:r>
              <a:rPr lang="en-US" sz="1000" dirty="0">
                <a:latin typeface="Consolas" panose="020B0609020204030204" pitchFamily="49" charset="0"/>
              </a:rPr>
              <a:t> = 0; </a:t>
            </a:r>
            <a:r>
              <a:rPr lang="en-US" sz="1000" dirty="0" err="1">
                <a:latin typeface="Consolas" panose="020B0609020204030204" pitchFamily="49" charset="0"/>
              </a:rPr>
              <a:t>i</a:t>
            </a:r>
            <a:r>
              <a:rPr lang="en-US" sz="1000" dirty="0">
                <a:latin typeface="Consolas" panose="020B0609020204030204" pitchFamily="49" charset="0"/>
              </a:rPr>
              <a:t> &lt; 10; </a:t>
            </a:r>
            <a:r>
              <a:rPr lang="en-US" sz="1000" dirty="0" err="1">
                <a:latin typeface="Consolas" panose="020B0609020204030204" pitchFamily="49" charset="0"/>
              </a:rPr>
              <a:t>i</a:t>
            </a:r>
            <a:r>
              <a:rPr lang="en-US" sz="1000" dirty="0">
                <a:latin typeface="Consolas" panose="020B0609020204030204" pitchFamily="49" charset="0"/>
              </a:rPr>
              <a:t>++) </a:t>
            </a:r>
            <a:r>
              <a:rPr lang="en-US" sz="1000" dirty="0" err="1">
                <a:latin typeface="Consolas" panose="020B0609020204030204" pitchFamily="49" charset="0"/>
              </a:rPr>
              <a:t>inputTopic.pipeInput</a:t>
            </a:r>
            <a:r>
              <a:rPr lang="en-US" sz="1000" dirty="0">
                <a:latin typeface="Consolas" panose="020B0609020204030204" pitchFamily="49" charset="0"/>
              </a:rPr>
              <a:t>(““ + </a:t>
            </a:r>
            <a:r>
              <a:rPr lang="en-US" sz="1000" dirty="0" err="1">
                <a:latin typeface="Consolas" panose="020B0609020204030204" pitchFamily="49" charset="0"/>
              </a:rPr>
              <a:t>i</a:t>
            </a:r>
            <a:r>
              <a:rPr lang="en-US" sz="1000" dirty="0">
                <a:latin typeface="Consolas" panose="020B0609020204030204" pitchFamily="49" charset="0"/>
              </a:rPr>
              <a:t>, </a:t>
            </a:r>
            <a:r>
              <a:rPr lang="en-US" sz="1000" dirty="0" err="1">
                <a:latin typeface="Consolas" panose="020B0609020204030204" pitchFamily="49" charset="0"/>
              </a:rPr>
              <a:t>i</a:t>
            </a:r>
            <a:r>
              <a:rPr lang="en-US" sz="1000" dirty="0">
                <a:latin typeface="Consolas" panose="020B0609020204030204" pitchFamily="49" charset="0"/>
              </a:rPr>
              <a:t>);</a:t>
            </a:r>
          </a:p>
          <a:p>
            <a:r>
              <a:rPr lang="en-US" sz="1000" dirty="0">
                <a:latin typeface="Consolas" panose="020B0609020204030204" pitchFamily="49" charset="0"/>
              </a:rPr>
              <a:t>        var </a:t>
            </a:r>
            <a:r>
              <a:rPr lang="en-US" sz="1000" dirty="0" err="1">
                <a:latin typeface="Consolas" panose="020B0609020204030204" pitchFamily="49" charset="0"/>
              </a:rPr>
              <a:t>outputList</a:t>
            </a:r>
            <a:r>
              <a:rPr lang="en-US" sz="1000" dirty="0">
                <a:latin typeface="Consolas" panose="020B0609020204030204" pitchFamily="49" charset="0"/>
              </a:rPr>
              <a:t> = </a:t>
            </a:r>
            <a:r>
              <a:rPr lang="en-US" sz="1000" dirty="0" err="1">
                <a:latin typeface="Consolas" panose="020B0609020204030204" pitchFamily="49" charset="0"/>
              </a:rPr>
              <a:t>outputTopic.readValuesToList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assertEquals</a:t>
            </a:r>
            <a:r>
              <a:rPr lang="en-US" sz="1000" dirty="0">
                <a:latin typeface="Consolas" panose="020B0609020204030204" pitchFamily="49" charset="0"/>
              </a:rPr>
              <a:t>(5, </a:t>
            </a:r>
            <a:r>
              <a:rPr lang="en-US" sz="1000" dirty="0" err="1">
                <a:latin typeface="Consolas" panose="020B0609020204030204" pitchFamily="49" charset="0"/>
              </a:rPr>
              <a:t>outputList.size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7" name="Pil: venstre 6">
            <a:extLst>
              <a:ext uri="{FF2B5EF4-FFF2-40B4-BE49-F238E27FC236}">
                <a16:creationId xmlns:a16="http://schemas.microsoft.com/office/drawing/2014/main" id="{CDD08B78-26B2-AFBA-FA4C-17E4B9DFBFEE}"/>
              </a:ext>
            </a:extLst>
          </p:cNvPr>
          <p:cNvSpPr/>
          <p:nvPr/>
        </p:nvSpPr>
        <p:spPr>
          <a:xfrm rot="19382668">
            <a:off x="5310704" y="2518224"/>
            <a:ext cx="3037027" cy="58152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TestDriver</a:t>
            </a:r>
            <a:r>
              <a:rPr lang="en-US" dirty="0"/>
              <a:t> to run the tests</a:t>
            </a:r>
          </a:p>
        </p:txBody>
      </p:sp>
    </p:spTree>
    <p:extLst>
      <p:ext uri="{BB962C8B-B14F-4D97-AF65-F5344CB8AC3E}">
        <p14:creationId xmlns:p14="http://schemas.microsoft.com/office/powerpoint/2010/main" val="2963226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128D37-3F0E-D94E-C08D-23705543D870}"/>
              </a:ext>
            </a:extLst>
          </p:cNvPr>
          <p:cNvSpPr>
            <a:spLocks noGrp="1"/>
          </p:cNvSpPr>
          <p:nvPr>
            <p:ph type="title"/>
          </p:nvPr>
        </p:nvSpPr>
        <p:spPr/>
        <p:txBody>
          <a:bodyPr/>
          <a:lstStyle/>
          <a:p>
            <a:r>
              <a:rPr lang="en-US" dirty="0"/>
              <a:t>Architecture</a:t>
            </a:r>
          </a:p>
        </p:txBody>
      </p:sp>
      <p:pic>
        <p:nvPicPr>
          <p:cNvPr id="4" name="Billede 3">
            <a:extLst>
              <a:ext uri="{FF2B5EF4-FFF2-40B4-BE49-F238E27FC236}">
                <a16:creationId xmlns:a16="http://schemas.microsoft.com/office/drawing/2014/main" id="{FA28C6B4-A88D-8FCB-AFA9-29950E3EE070}"/>
              </a:ext>
            </a:extLst>
          </p:cNvPr>
          <p:cNvPicPr>
            <a:picLocks/>
          </p:cNvPicPr>
          <p:nvPr/>
        </p:nvPicPr>
        <p:blipFill>
          <a:blip r:embed="rId2"/>
          <a:stretch>
            <a:fillRect/>
          </a:stretch>
        </p:blipFill>
        <p:spPr>
          <a:xfrm>
            <a:off x="1729408" y="1233487"/>
            <a:ext cx="6120432" cy="4798823"/>
          </a:xfrm>
          <a:prstGeom prst="rect">
            <a:avLst/>
          </a:prstGeom>
        </p:spPr>
      </p:pic>
      <p:sp>
        <p:nvSpPr>
          <p:cNvPr id="3" name="Pil: højre 2">
            <a:extLst>
              <a:ext uri="{FF2B5EF4-FFF2-40B4-BE49-F238E27FC236}">
                <a16:creationId xmlns:a16="http://schemas.microsoft.com/office/drawing/2014/main" id="{E871BA7D-EA3B-BFF6-3F17-C90E0E03C92B}"/>
              </a:ext>
            </a:extLst>
          </p:cNvPr>
          <p:cNvSpPr/>
          <p:nvPr/>
        </p:nvSpPr>
        <p:spPr>
          <a:xfrm rot="20720053">
            <a:off x="291662" y="4886211"/>
            <a:ext cx="2066229"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One task pr partition</a:t>
            </a:r>
          </a:p>
        </p:txBody>
      </p:sp>
    </p:spTree>
    <p:extLst>
      <p:ext uri="{BB962C8B-B14F-4D97-AF65-F5344CB8AC3E}">
        <p14:creationId xmlns:p14="http://schemas.microsoft.com/office/powerpoint/2010/main" val="227955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C06219-2E5E-4261-F841-1231D4F0FC25}"/>
              </a:ext>
            </a:extLst>
          </p:cNvPr>
          <p:cNvSpPr>
            <a:spLocks noGrp="1"/>
          </p:cNvSpPr>
          <p:nvPr>
            <p:ph type="title"/>
          </p:nvPr>
        </p:nvSpPr>
        <p:spPr/>
        <p:txBody>
          <a:bodyPr/>
          <a:lstStyle/>
          <a:p>
            <a:r>
              <a:rPr lang="en-US" dirty="0"/>
              <a:t>Tasks and threads</a:t>
            </a:r>
          </a:p>
        </p:txBody>
      </p:sp>
      <p:sp>
        <p:nvSpPr>
          <p:cNvPr id="3" name="Pladsholder til tekst 2">
            <a:extLst>
              <a:ext uri="{FF2B5EF4-FFF2-40B4-BE49-F238E27FC236}">
                <a16:creationId xmlns:a16="http://schemas.microsoft.com/office/drawing/2014/main" id="{6A9A8CFD-11AA-26A1-0A77-58FCD925BC16}"/>
              </a:ext>
            </a:extLst>
          </p:cNvPr>
          <p:cNvSpPr>
            <a:spLocks noGrp="1"/>
          </p:cNvSpPr>
          <p:nvPr>
            <p:ph type="body" idx="1"/>
          </p:nvPr>
        </p:nvSpPr>
        <p:spPr>
          <a:xfrm>
            <a:off x="360362" y="1052512"/>
            <a:ext cx="4812002" cy="5184775"/>
          </a:xfrm>
        </p:spPr>
        <p:txBody>
          <a:bodyPr/>
          <a:lstStyle/>
          <a:p>
            <a:pPr marL="12700" indent="0" algn="l">
              <a:buNone/>
            </a:pPr>
            <a:r>
              <a:rPr lang="en-US" sz="1600" b="0" i="0" dirty="0">
                <a:solidFill>
                  <a:srgbClr val="242424"/>
                </a:solidFill>
                <a:effectLst/>
                <a:latin typeface="+mn-lt"/>
              </a:rPr>
              <a:t>Kafka Streams assigns each source topic partition to a task, and each task has its own copy of the topology. </a:t>
            </a:r>
          </a:p>
          <a:p>
            <a:pPr marL="12700" indent="0" algn="l">
              <a:buNone/>
            </a:pPr>
            <a:r>
              <a:rPr lang="en-US" sz="1600" b="0" i="0" dirty="0">
                <a:solidFill>
                  <a:srgbClr val="242424"/>
                </a:solidFill>
                <a:effectLst/>
                <a:latin typeface="+mn-lt"/>
              </a:rPr>
              <a:t>A topic with 10 partitions will have 10 tasks. Threads, which are isolated and thread-safe, then execute the tasks. The creation of threads is managed by Kafka Streams so is not a developer concern. The number of threads is configurable, based on the </a:t>
            </a:r>
            <a:r>
              <a:rPr lang="en-US" sz="1600" b="1" i="0" dirty="0" err="1">
                <a:solidFill>
                  <a:srgbClr val="242424"/>
                </a:solidFill>
                <a:effectLst/>
                <a:latin typeface="+mn-lt"/>
              </a:rPr>
              <a:t>num.streams.threads</a:t>
            </a:r>
            <a:r>
              <a:rPr lang="en-US" sz="1600" b="0" i="0" dirty="0">
                <a:solidFill>
                  <a:srgbClr val="242424"/>
                </a:solidFill>
                <a:effectLst/>
                <a:latin typeface="+mn-lt"/>
              </a:rPr>
              <a:t> setting. This cannot exceed the task count. If </a:t>
            </a:r>
            <a:r>
              <a:rPr lang="en-US" sz="1600" b="1" i="0" dirty="0" err="1">
                <a:solidFill>
                  <a:srgbClr val="242424"/>
                </a:solidFill>
                <a:effectLst/>
                <a:latin typeface="+mn-lt"/>
              </a:rPr>
              <a:t>num.streams.threads</a:t>
            </a:r>
            <a:r>
              <a:rPr lang="en-US" sz="1600" b="0" i="0" dirty="0">
                <a:solidFill>
                  <a:srgbClr val="242424"/>
                </a:solidFill>
                <a:effectLst/>
                <a:latin typeface="+mn-lt"/>
              </a:rPr>
              <a:t> was configured to be 5 threads, then with 10 partitions each thread would execute 2 tasks. The higher the thread count the better the </a:t>
            </a:r>
            <a:r>
              <a:rPr lang="en-US" sz="1600" b="0" i="0" dirty="0" err="1">
                <a:solidFill>
                  <a:srgbClr val="242424"/>
                </a:solidFill>
                <a:effectLst/>
                <a:latin typeface="+mn-lt"/>
              </a:rPr>
              <a:t>utilisation</a:t>
            </a:r>
            <a:r>
              <a:rPr lang="en-US" sz="1600" b="0" i="0" dirty="0">
                <a:solidFill>
                  <a:srgbClr val="242424"/>
                </a:solidFill>
                <a:effectLst/>
                <a:latin typeface="+mn-lt"/>
              </a:rPr>
              <a:t> that can be made of the available CPU resources.</a:t>
            </a:r>
          </a:p>
        </p:txBody>
      </p:sp>
      <p:pic>
        <p:nvPicPr>
          <p:cNvPr id="6" name="Billede 5">
            <a:extLst>
              <a:ext uri="{FF2B5EF4-FFF2-40B4-BE49-F238E27FC236}">
                <a16:creationId xmlns:a16="http://schemas.microsoft.com/office/drawing/2014/main" id="{9E68F29B-1B61-09C3-CAF2-5813D4347F77}"/>
              </a:ext>
            </a:extLst>
          </p:cNvPr>
          <p:cNvPicPr>
            <a:picLocks/>
          </p:cNvPicPr>
          <p:nvPr/>
        </p:nvPicPr>
        <p:blipFill>
          <a:blip r:embed="rId2"/>
          <a:stretch>
            <a:fillRect/>
          </a:stretch>
        </p:blipFill>
        <p:spPr>
          <a:xfrm>
            <a:off x="5458691" y="917937"/>
            <a:ext cx="4161766" cy="5319350"/>
          </a:xfrm>
          <a:prstGeom prst="rect">
            <a:avLst/>
          </a:prstGeom>
        </p:spPr>
      </p:pic>
    </p:spTree>
    <p:extLst>
      <p:ext uri="{BB962C8B-B14F-4D97-AF65-F5344CB8AC3E}">
        <p14:creationId xmlns:p14="http://schemas.microsoft.com/office/powerpoint/2010/main" val="4061536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0C7DDF-F272-FEC3-FCB4-1B6B292F690A}"/>
              </a:ext>
            </a:extLst>
          </p:cNvPr>
          <p:cNvSpPr>
            <a:spLocks noGrp="1"/>
          </p:cNvSpPr>
          <p:nvPr>
            <p:ph type="title"/>
          </p:nvPr>
        </p:nvSpPr>
        <p:spPr/>
        <p:txBody>
          <a:bodyPr/>
          <a:lstStyle/>
          <a:p>
            <a:r>
              <a:rPr lang="en-US" dirty="0"/>
              <a:t>Topology</a:t>
            </a:r>
          </a:p>
        </p:txBody>
      </p:sp>
      <p:sp>
        <p:nvSpPr>
          <p:cNvPr id="3" name="Pladsholder til tekst 2">
            <a:extLst>
              <a:ext uri="{FF2B5EF4-FFF2-40B4-BE49-F238E27FC236}">
                <a16:creationId xmlns:a16="http://schemas.microsoft.com/office/drawing/2014/main" id="{CF38029D-C33F-7B13-994A-4AFEDF68CC8E}"/>
              </a:ext>
            </a:extLst>
          </p:cNvPr>
          <p:cNvSpPr>
            <a:spLocks noGrp="1"/>
          </p:cNvSpPr>
          <p:nvPr>
            <p:ph type="body" idx="1"/>
          </p:nvPr>
        </p:nvSpPr>
        <p:spPr>
          <a:xfrm>
            <a:off x="360362" y="1052513"/>
            <a:ext cx="9359900" cy="4982528"/>
          </a:xfrm>
        </p:spPr>
        <p:txBody>
          <a:bodyPr/>
          <a:lstStyle/>
          <a:p>
            <a:pPr marL="12700" indent="0">
              <a:buNone/>
            </a:pPr>
            <a:r>
              <a:rPr lang="en-US" sz="1600" b="0" i="0" dirty="0">
                <a:solidFill>
                  <a:srgbClr val="374151"/>
                </a:solidFill>
                <a:effectLst/>
                <a:latin typeface="+mn-lt"/>
              </a:rPr>
              <a:t>A Kafka Streams topology is a directed acyclic graph (DAG) that represents a Kafka Streams application's processing logic. It defines how data flows within your application, including the input sources, the transformations, and the output sinks. In other words, it specifies the sequence of processing steps and operations that your Kafka Streams application performs on data as it flows through the system.</a:t>
            </a:r>
          </a:p>
          <a:p>
            <a:pPr marL="12700" indent="0" algn="l">
              <a:buNone/>
            </a:pPr>
            <a:r>
              <a:rPr lang="en-US" sz="1600" b="1" i="0" dirty="0">
                <a:solidFill>
                  <a:srgbClr val="374151"/>
                </a:solidFill>
                <a:effectLst/>
                <a:latin typeface="+mn-lt"/>
              </a:rPr>
              <a:t>Source Nodes</a:t>
            </a:r>
            <a:r>
              <a:rPr lang="en-US" sz="1600" b="0" i="0" dirty="0">
                <a:solidFill>
                  <a:srgbClr val="374151"/>
                </a:solidFill>
                <a:effectLst/>
                <a:latin typeface="+mn-lt"/>
              </a:rPr>
              <a:t>: These nodes represent the starting point of your processing pipeline. Source nodes read data from Kafka topics and convert them into Kafka Streams, which are represented as </a:t>
            </a:r>
            <a:r>
              <a:rPr lang="en-US" sz="1600" b="0" i="0" dirty="0" err="1">
                <a:solidFill>
                  <a:srgbClr val="374151"/>
                </a:solidFill>
                <a:effectLst/>
                <a:latin typeface="+mn-lt"/>
              </a:rPr>
              <a:t>KStream</a:t>
            </a:r>
            <a:r>
              <a:rPr lang="en-US" sz="1600" b="0" i="0" dirty="0">
                <a:solidFill>
                  <a:srgbClr val="374151"/>
                </a:solidFill>
                <a:effectLst/>
                <a:latin typeface="+mn-lt"/>
              </a:rPr>
              <a:t> or </a:t>
            </a:r>
            <a:r>
              <a:rPr lang="en-US" sz="1600" b="0" i="0" dirty="0" err="1">
                <a:solidFill>
                  <a:srgbClr val="374151"/>
                </a:solidFill>
                <a:effectLst/>
                <a:latin typeface="+mn-lt"/>
              </a:rPr>
              <a:t>KTable</a:t>
            </a:r>
            <a:r>
              <a:rPr lang="en-US" sz="1600" b="0" i="0" dirty="0">
                <a:solidFill>
                  <a:srgbClr val="374151"/>
                </a:solidFill>
                <a:effectLst/>
                <a:latin typeface="+mn-lt"/>
              </a:rPr>
              <a:t> objects.</a:t>
            </a:r>
          </a:p>
          <a:p>
            <a:pPr marL="12700" indent="0" algn="l">
              <a:buNone/>
            </a:pPr>
            <a:r>
              <a:rPr lang="en-US" sz="1600" b="1" i="0" dirty="0">
                <a:solidFill>
                  <a:srgbClr val="374151"/>
                </a:solidFill>
                <a:effectLst/>
                <a:latin typeface="+mn-lt"/>
              </a:rPr>
              <a:t>Processor Nodes</a:t>
            </a:r>
            <a:r>
              <a:rPr lang="en-US" sz="1600" b="0" i="0" dirty="0">
                <a:solidFill>
                  <a:srgbClr val="374151"/>
                </a:solidFill>
                <a:effectLst/>
                <a:latin typeface="+mn-lt"/>
              </a:rPr>
              <a:t>: These nodes represent the intermediate processing steps in your application. Processors apply various transformations to the input data, such as filtering, mapping, aggregating, and joining. Each processor typically takes input from one or more parent nodes (source nodes or other processors) and produces output data that can be consumed by downstream processors.</a:t>
            </a:r>
          </a:p>
          <a:p>
            <a:pPr marL="12700" indent="0" algn="l">
              <a:buNone/>
            </a:pPr>
            <a:r>
              <a:rPr lang="en-US" sz="1600" b="1" i="0" dirty="0">
                <a:solidFill>
                  <a:srgbClr val="374151"/>
                </a:solidFill>
                <a:effectLst/>
                <a:latin typeface="+mn-lt"/>
              </a:rPr>
              <a:t>Sink Nodes</a:t>
            </a:r>
            <a:r>
              <a:rPr lang="en-US" sz="1600" b="0" i="0" dirty="0">
                <a:solidFill>
                  <a:srgbClr val="374151"/>
                </a:solidFill>
                <a:effectLst/>
                <a:latin typeface="+mn-lt"/>
              </a:rPr>
              <a:t>: Sink nodes represent the endpoint of your processing pipeline. They typically write the processed data to Kafka topics, external databases, or other output destinations.</a:t>
            </a:r>
          </a:p>
          <a:p>
            <a:pPr marL="12700" indent="0" algn="l">
              <a:buNone/>
            </a:pPr>
            <a:r>
              <a:rPr lang="en-US" sz="1600" b="1" i="0" dirty="0">
                <a:solidFill>
                  <a:srgbClr val="374151"/>
                </a:solidFill>
                <a:effectLst/>
                <a:latin typeface="+mn-lt"/>
              </a:rPr>
              <a:t>State Stores</a:t>
            </a:r>
            <a:r>
              <a:rPr lang="en-US" sz="1600" b="0" i="0" dirty="0">
                <a:solidFill>
                  <a:srgbClr val="374151"/>
                </a:solidFill>
                <a:effectLst/>
                <a:latin typeface="+mn-lt"/>
              </a:rPr>
              <a:t>: State stores are used for maintaining and accessing stateful data in your Kafka Streams application. They allow you to store and retrieve data for operations like windowed aggregations or maintaining changelogs.</a:t>
            </a:r>
          </a:p>
          <a:p>
            <a:pPr marL="12700" indent="0">
              <a:buNone/>
            </a:pPr>
            <a:endParaRPr lang="en-US" sz="1600" dirty="0">
              <a:latin typeface="+mn-lt"/>
            </a:endParaRPr>
          </a:p>
        </p:txBody>
      </p:sp>
    </p:spTree>
    <p:extLst>
      <p:ext uri="{BB962C8B-B14F-4D97-AF65-F5344CB8AC3E}">
        <p14:creationId xmlns:p14="http://schemas.microsoft.com/office/powerpoint/2010/main" val="4228270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Define topology with DSL</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6758194" cy="5407281"/>
          </a:xfrm>
        </p:spPr>
        <p:style>
          <a:lnRef idx="1">
            <a:schemeClr val="dk1"/>
          </a:lnRef>
          <a:fillRef idx="2">
            <a:schemeClr val="dk1"/>
          </a:fillRef>
          <a:effectRef idx="1">
            <a:schemeClr val="dk1"/>
          </a:effectRef>
          <a:fontRef idx="minor">
            <a:schemeClr val="dk1"/>
          </a:fontRef>
        </p:style>
        <p:txBody>
          <a:bodyPr/>
          <a:lstStyle/>
          <a:p>
            <a:pPr marL="12700" indent="0" algn="l">
              <a:buNone/>
            </a:pPr>
            <a:r>
              <a:rPr lang="da-DK" sz="1600" b="0" i="0" dirty="0">
                <a:solidFill>
                  <a:schemeClr val="tx1"/>
                </a:solidFill>
                <a:effectLst/>
                <a:latin typeface="Consolas" panose="020B0609020204030204" pitchFamily="49" charset="0"/>
              </a:rPr>
              <a:t>Properties props = ...</a:t>
            </a:r>
            <a:endParaRPr lang="en-US" sz="1600" b="1" i="0" dirty="0">
              <a:solidFill>
                <a:schemeClr val="tx1"/>
              </a:solidFill>
              <a:effectLst/>
              <a:latin typeface="Consolas" panose="020B0609020204030204" pitchFamily="49" charset="0"/>
            </a:endParaRPr>
          </a:p>
          <a:p>
            <a:pPr marL="12700" indent="0" algn="l">
              <a:buNone/>
            </a:pPr>
            <a:endParaRPr lang="en-US" sz="1600" b="1" i="0" dirty="0">
              <a:solidFill>
                <a:schemeClr val="tx1"/>
              </a:solidFill>
              <a:effectLst/>
              <a:latin typeface="Consolas" panose="020B0609020204030204" pitchFamily="49" charset="0"/>
            </a:endParaRPr>
          </a:p>
          <a:p>
            <a:pPr marL="12700" indent="0" algn="l">
              <a:buNone/>
            </a:pPr>
            <a:r>
              <a:rPr lang="en-US" sz="1600" b="1" i="0" dirty="0">
                <a:solidFill>
                  <a:schemeClr val="tx1"/>
                </a:solidFill>
                <a:effectLst/>
                <a:latin typeface="Consolas" panose="020B0609020204030204" pitchFamily="49" charset="0"/>
              </a:rPr>
              <a:t>// Define topology - begin</a:t>
            </a:r>
          </a:p>
          <a:p>
            <a:pPr marL="12700" indent="0" algn="l">
              <a:buNone/>
            </a:pPr>
            <a:r>
              <a:rPr lang="en-US" sz="1600" i="0" dirty="0" err="1">
                <a:solidFill>
                  <a:schemeClr val="tx1"/>
                </a:solidFill>
                <a:effectLst/>
                <a:latin typeface="Consolas" panose="020B0609020204030204" pitchFamily="49" charset="0"/>
              </a:rPr>
              <a:t>StreamsBuilder</a:t>
            </a:r>
            <a:r>
              <a:rPr lang="en-US" sz="1600" i="0" dirty="0">
                <a:solidFill>
                  <a:schemeClr val="tx1"/>
                </a:solidFill>
                <a:effectLst/>
                <a:latin typeface="Consolas" panose="020B0609020204030204" pitchFamily="49" charset="0"/>
              </a:rPr>
              <a:t> builder = new </a:t>
            </a:r>
            <a:r>
              <a:rPr lang="en-US" sz="1600" i="0" dirty="0" err="1">
                <a:solidFill>
                  <a:schemeClr val="tx1"/>
                </a:solidFill>
                <a:effectLst/>
                <a:latin typeface="Consolas" panose="020B0609020204030204" pitchFamily="49" charset="0"/>
              </a:rPr>
              <a:t>StreamsBuilder</a:t>
            </a:r>
            <a:r>
              <a:rPr lang="en-US" sz="1600" i="0" dirty="0">
                <a:solidFill>
                  <a:schemeClr val="tx1"/>
                </a:solidFill>
                <a:effectLst/>
                <a:latin typeface="Consolas" panose="020B0609020204030204" pitchFamily="49" charset="0"/>
              </a:rPr>
              <a:t>();</a:t>
            </a:r>
          </a:p>
          <a:p>
            <a:pPr marL="12700" indent="0" algn="l">
              <a:buNone/>
            </a:pPr>
            <a:endParaRPr lang="en-US" sz="1600" i="0" dirty="0">
              <a:solidFill>
                <a:schemeClr val="tx1"/>
              </a:solidFill>
              <a:effectLst/>
              <a:latin typeface="Consolas" panose="020B0609020204030204" pitchFamily="49" charset="0"/>
            </a:endParaRPr>
          </a:p>
          <a:p>
            <a:pPr marL="12700" indent="0" algn="l">
              <a:buNone/>
            </a:pPr>
            <a:r>
              <a:rPr lang="en-US" sz="1600" i="0" dirty="0" err="1">
                <a:solidFill>
                  <a:schemeClr val="tx1"/>
                </a:solidFill>
                <a:effectLst/>
                <a:latin typeface="Consolas" panose="020B0609020204030204" pitchFamily="49" charset="0"/>
              </a:rPr>
              <a:t>builder.</a:t>
            </a:r>
            <a:r>
              <a:rPr lang="en-US" sz="1600" i="0" dirty="0" err="1">
                <a:solidFill>
                  <a:srgbClr val="0070C0"/>
                </a:solidFill>
                <a:effectLst/>
                <a:latin typeface="Consolas" panose="020B0609020204030204" pitchFamily="49" charset="0"/>
              </a:rPr>
              <a:t>stream</a:t>
            </a:r>
            <a:r>
              <a:rPr lang="en-US" sz="1600" i="0" dirty="0">
                <a:solidFill>
                  <a:schemeClr val="tx1"/>
                </a:solidFill>
                <a:effectLst/>
                <a:latin typeface="Consolas" panose="020B0609020204030204" pitchFamily="49" charset="0"/>
              </a:rPr>
              <a:t>(“</a:t>
            </a:r>
            <a:r>
              <a:rPr lang="en-US" sz="1600" i="0" dirty="0" err="1">
                <a:solidFill>
                  <a:schemeClr val="tx1"/>
                </a:solidFill>
                <a:effectLst/>
                <a:latin typeface="Consolas" panose="020B0609020204030204" pitchFamily="49" charset="0"/>
              </a:rPr>
              <a:t>inputTopic</a:t>
            </a:r>
            <a:r>
              <a:rPr lang="en-US" sz="1600" i="0" dirty="0">
                <a:solidFill>
                  <a:schemeClr val="tx1"/>
                </a:solidFill>
                <a:effectLst/>
                <a:latin typeface="Consolas" panose="020B0609020204030204" pitchFamily="49" charset="0"/>
              </a:rPr>
              <a:t>”);</a:t>
            </a:r>
          </a:p>
          <a:p>
            <a:pPr marL="12700" indent="0">
              <a:buNone/>
            </a:pPr>
            <a:r>
              <a:rPr lang="en-US" sz="1600" i="0" dirty="0">
                <a:solidFill>
                  <a:schemeClr val="tx1"/>
                </a:solidFill>
                <a:effectLst/>
                <a:latin typeface="Consolas" panose="020B0609020204030204" pitchFamily="49" charset="0"/>
              </a:rPr>
              <a:t>.</a:t>
            </a:r>
            <a:r>
              <a:rPr lang="en-US" sz="1600" i="0" dirty="0">
                <a:solidFill>
                  <a:srgbClr val="0070C0"/>
                </a:solidFill>
                <a:effectLst/>
                <a:latin typeface="Consolas" panose="020B0609020204030204" pitchFamily="49" charset="0"/>
              </a:rPr>
              <a:t>filter</a:t>
            </a:r>
            <a:r>
              <a:rPr lang="en-US" sz="1600" dirty="0">
                <a:solidFill>
                  <a:schemeClr val="tx1"/>
                </a:solidFill>
                <a:latin typeface="Consolas" panose="020B0609020204030204" pitchFamily="49" charset="0"/>
              </a:rPr>
              <a:t>((</a:t>
            </a:r>
            <a:r>
              <a:rPr lang="en-US" sz="1600" dirty="0" err="1">
                <a:solidFill>
                  <a:schemeClr val="tx1"/>
                </a:solidFill>
                <a:latin typeface="Consolas" panose="020B0609020204030204" pitchFamily="49" charset="0"/>
              </a:rPr>
              <a:t>k,v</a:t>
            </a:r>
            <a:r>
              <a:rPr lang="en-US" sz="1600" dirty="0">
                <a:solidFill>
                  <a:schemeClr val="tx1"/>
                </a:solidFill>
                <a:latin typeface="Consolas" panose="020B0609020204030204" pitchFamily="49" charset="0"/>
              </a:rPr>
              <a:t>) -&gt; </a:t>
            </a:r>
            <a:r>
              <a:rPr lang="en-US" sz="1600" dirty="0" err="1">
                <a:solidFill>
                  <a:schemeClr val="tx1"/>
                </a:solidFill>
                <a:latin typeface="Consolas" panose="020B0609020204030204" pitchFamily="49" charset="0"/>
              </a:rPr>
              <a:t>v.color</a:t>
            </a:r>
            <a:r>
              <a:rPr lang="en-US" sz="1600" dirty="0">
                <a:solidFill>
                  <a:schemeClr val="tx1"/>
                </a:solidFill>
                <a:latin typeface="Consolas" panose="020B0609020204030204" pitchFamily="49" charset="0"/>
              </a:rPr>
              <a:t>() != green)</a:t>
            </a:r>
          </a:p>
          <a:p>
            <a:pPr marL="12700" indent="0">
              <a:buNone/>
            </a:pPr>
            <a:r>
              <a:rPr lang="en-US" sz="1600" dirty="0">
                <a:solidFill>
                  <a:schemeClr val="tx1"/>
                </a:solidFill>
                <a:latin typeface="Consolas" panose="020B0609020204030204" pitchFamily="49" charset="0"/>
              </a:rPr>
              <a:t>.</a:t>
            </a:r>
            <a:r>
              <a:rPr lang="en-US" sz="1600" dirty="0" err="1">
                <a:solidFill>
                  <a:srgbClr val="0070C0"/>
                </a:solidFill>
                <a:latin typeface="Consolas" panose="020B0609020204030204" pitchFamily="49" charset="0"/>
              </a:rPr>
              <a:t>mapValues</a:t>
            </a:r>
            <a:r>
              <a:rPr lang="en-US" sz="1600" dirty="0">
                <a:solidFill>
                  <a:schemeClr val="tx1"/>
                </a:solidFill>
                <a:latin typeface="Consolas" panose="020B0609020204030204" pitchFamily="49" charset="0"/>
              </a:rPr>
              <a:t>(v -&gt; </a:t>
            </a:r>
            <a:r>
              <a:rPr lang="en-US" sz="1600" dirty="0" err="1">
                <a:solidFill>
                  <a:schemeClr val="tx1"/>
                </a:solidFill>
                <a:latin typeface="Consolas" panose="020B0609020204030204" pitchFamily="49" charset="0"/>
              </a:rPr>
              <a:t>v.label</a:t>
            </a:r>
            <a:r>
              <a:rPr lang="en-US" sz="1600" dirty="0">
                <a:solidFill>
                  <a:schemeClr val="tx1"/>
                </a:solidFill>
                <a:latin typeface="Consolas" panose="020B0609020204030204" pitchFamily="49" charset="0"/>
              </a:rPr>
              <a:t>().</a:t>
            </a:r>
            <a:r>
              <a:rPr lang="en-US" sz="1600" dirty="0" err="1">
                <a:solidFill>
                  <a:schemeClr val="tx1"/>
                </a:solidFill>
                <a:latin typeface="Consolas" panose="020B0609020204030204" pitchFamily="49" charset="0"/>
              </a:rPr>
              <a:t>toUpperCase</a:t>
            </a:r>
            <a:r>
              <a:rPr lang="en-US" sz="1600" dirty="0">
                <a:solidFill>
                  <a:schemeClr val="tx1"/>
                </a:solidFill>
                <a:latin typeface="Consolas" panose="020B0609020204030204" pitchFamily="49" charset="0"/>
              </a:rPr>
              <a:t>())</a:t>
            </a:r>
          </a:p>
          <a:p>
            <a:pPr marL="12700" indent="0" algn="l">
              <a:buNone/>
            </a:pPr>
            <a:r>
              <a:rPr lang="en-US" sz="1600" i="0" dirty="0">
                <a:solidFill>
                  <a:schemeClr val="tx1"/>
                </a:solidFill>
                <a:effectLst/>
                <a:latin typeface="Consolas" panose="020B0609020204030204" pitchFamily="49" charset="0"/>
              </a:rPr>
              <a:t>.</a:t>
            </a:r>
            <a:r>
              <a:rPr lang="en-US" sz="1600" i="0" dirty="0">
                <a:solidFill>
                  <a:srgbClr val="0070C0"/>
                </a:solidFill>
                <a:effectLst/>
                <a:latin typeface="Consolas" panose="020B0609020204030204" pitchFamily="49" charset="0"/>
              </a:rPr>
              <a:t>to</a:t>
            </a:r>
            <a:r>
              <a:rPr lang="en-US" sz="1600" i="0" dirty="0">
                <a:solidFill>
                  <a:schemeClr val="tx1"/>
                </a:solidFill>
                <a:effectLst/>
                <a:latin typeface="Consolas" panose="020B0609020204030204" pitchFamily="49" charset="0"/>
              </a:rPr>
              <a:t>(“</a:t>
            </a:r>
            <a:r>
              <a:rPr lang="en-US" sz="1600" i="0" dirty="0" err="1">
                <a:solidFill>
                  <a:schemeClr val="tx1"/>
                </a:solidFill>
                <a:effectLst/>
                <a:latin typeface="Consolas" panose="020B0609020204030204" pitchFamily="49" charset="0"/>
              </a:rPr>
              <a:t>outputTopic</a:t>
            </a:r>
            <a:r>
              <a:rPr lang="en-US" sz="1600" i="0" dirty="0">
                <a:solidFill>
                  <a:schemeClr val="tx1"/>
                </a:solidFill>
                <a:effectLst/>
                <a:latin typeface="Consolas" panose="020B0609020204030204" pitchFamily="49" charset="0"/>
              </a:rPr>
              <a:t>”, </a:t>
            </a:r>
            <a:r>
              <a:rPr lang="en-US" sz="1600" i="0" dirty="0" err="1">
                <a:solidFill>
                  <a:schemeClr val="tx1"/>
                </a:solidFill>
                <a:effectLst/>
                <a:latin typeface="Consolas" panose="020B0609020204030204" pitchFamily="49" charset="0"/>
              </a:rPr>
              <a:t>Produced.with</a:t>
            </a:r>
            <a:r>
              <a:rPr lang="en-US" sz="1600" i="0" dirty="0">
                <a:solidFill>
                  <a:schemeClr val="tx1"/>
                </a:solidFill>
                <a:effectLst/>
                <a:latin typeface="Consolas" panose="020B0609020204030204" pitchFamily="49" charset="0"/>
              </a:rPr>
              <a:t>(</a:t>
            </a:r>
            <a:r>
              <a:rPr lang="en-US" sz="1600" dirty="0">
                <a:solidFill>
                  <a:schemeClr val="tx1"/>
                </a:solidFill>
                <a:latin typeface="Consolas" panose="020B0609020204030204" pitchFamily="49" charset="0"/>
              </a:rPr>
              <a:t>...</a:t>
            </a:r>
            <a:r>
              <a:rPr lang="en-US" sz="1600" i="0" dirty="0">
                <a:solidFill>
                  <a:schemeClr val="tx1"/>
                </a:solidFill>
                <a:effectLst/>
                <a:latin typeface="Consolas" panose="020B0609020204030204" pitchFamily="49" charset="0"/>
              </a:rPr>
              <a:t>, </a:t>
            </a:r>
            <a:r>
              <a:rPr lang="en-US" sz="1600" dirty="0">
                <a:solidFill>
                  <a:schemeClr val="tx1"/>
                </a:solidFill>
                <a:latin typeface="Consolas" panose="020B0609020204030204" pitchFamily="49" charset="0"/>
              </a:rPr>
              <a:t>...</a:t>
            </a:r>
            <a:r>
              <a:rPr lang="en-US" sz="1600" i="0" dirty="0">
                <a:solidFill>
                  <a:schemeClr val="tx1"/>
                </a:solidFill>
                <a:effectLst/>
                <a:latin typeface="Consolas" panose="020B0609020204030204" pitchFamily="49" charset="0"/>
              </a:rPr>
              <a:t>));</a:t>
            </a:r>
          </a:p>
          <a:p>
            <a:pPr marL="12700" indent="0" algn="l">
              <a:buNone/>
            </a:pPr>
            <a:r>
              <a:rPr lang="en-US" sz="1600" dirty="0">
                <a:solidFill>
                  <a:schemeClr val="tx1"/>
                </a:solidFill>
                <a:latin typeface="Consolas" panose="020B0609020204030204" pitchFamily="49" charset="0"/>
              </a:rPr>
              <a:t>Topology </a:t>
            </a:r>
            <a:r>
              <a:rPr lang="en-US" sz="1600" dirty="0" err="1">
                <a:solidFill>
                  <a:schemeClr val="tx1"/>
                </a:solidFill>
                <a:latin typeface="Consolas" panose="020B0609020204030204" pitchFamily="49" charset="0"/>
              </a:rPr>
              <a:t>topology</a:t>
            </a:r>
            <a:r>
              <a:rPr lang="en-US" sz="1600" dirty="0">
                <a:solidFill>
                  <a:schemeClr val="tx1"/>
                </a:solidFill>
                <a:latin typeface="Consolas" panose="020B0609020204030204" pitchFamily="49" charset="0"/>
              </a:rPr>
              <a:t> = </a:t>
            </a:r>
            <a:r>
              <a:rPr lang="en-US" sz="1600" i="0" dirty="0" err="1">
                <a:solidFill>
                  <a:schemeClr val="tx1"/>
                </a:solidFill>
                <a:effectLst/>
                <a:latin typeface="Consolas" panose="020B0609020204030204" pitchFamily="49" charset="0"/>
              </a:rPr>
              <a:t>builder.build</a:t>
            </a:r>
            <a:r>
              <a:rPr lang="en-US" sz="1600" i="0" dirty="0">
                <a:solidFill>
                  <a:schemeClr val="tx1"/>
                </a:solidFill>
                <a:effectLst/>
                <a:latin typeface="Consolas" panose="020B0609020204030204" pitchFamily="49" charset="0"/>
              </a:rPr>
              <a:t>()</a:t>
            </a:r>
            <a:r>
              <a:rPr lang="en-US" sz="1600" dirty="0">
                <a:solidFill>
                  <a:schemeClr val="tx1"/>
                </a:solidFill>
                <a:latin typeface="Consolas" panose="020B0609020204030204" pitchFamily="49" charset="0"/>
              </a:rPr>
              <a:t>;</a:t>
            </a:r>
            <a:endParaRPr lang="en-US" sz="1600" i="0" dirty="0">
              <a:solidFill>
                <a:schemeClr val="tx1"/>
              </a:solidFill>
              <a:effectLst/>
              <a:latin typeface="Consolas" panose="020B0609020204030204" pitchFamily="49" charset="0"/>
            </a:endParaRPr>
          </a:p>
          <a:p>
            <a:pPr marL="12700" indent="0">
              <a:buNone/>
            </a:pPr>
            <a:r>
              <a:rPr lang="en-US" sz="1600" b="1" i="0" dirty="0">
                <a:solidFill>
                  <a:schemeClr val="tx1"/>
                </a:solidFill>
                <a:effectLst/>
                <a:latin typeface="Consolas" panose="020B0609020204030204" pitchFamily="49" charset="0"/>
              </a:rPr>
              <a:t>// Define topology - end</a:t>
            </a:r>
          </a:p>
          <a:p>
            <a:pPr marL="12700" indent="0" algn="l">
              <a:buNone/>
            </a:pPr>
            <a:endParaRPr lang="en-US" sz="1600" dirty="0">
              <a:solidFill>
                <a:schemeClr val="tx1"/>
              </a:solidFill>
              <a:latin typeface="Consolas" panose="020B0609020204030204" pitchFamily="49" charset="0"/>
            </a:endParaRPr>
          </a:p>
          <a:p>
            <a:pPr marL="12700" indent="0" algn="l">
              <a:buNone/>
            </a:pPr>
            <a:r>
              <a:rPr lang="en-US" sz="1600" b="1" dirty="0">
                <a:solidFill>
                  <a:schemeClr val="tx1"/>
                </a:solidFill>
                <a:latin typeface="Consolas" panose="020B0609020204030204" pitchFamily="49" charset="0"/>
              </a:rPr>
              <a:t>// Build and start stream</a:t>
            </a:r>
          </a:p>
          <a:p>
            <a:pPr marL="12700" indent="0" algn="l">
              <a:buNone/>
            </a:pPr>
            <a:r>
              <a:rPr lang="en-US" sz="1600" i="0" dirty="0" err="1">
                <a:solidFill>
                  <a:schemeClr val="tx1"/>
                </a:solidFill>
                <a:effectLst/>
                <a:latin typeface="Consolas" panose="020B0609020204030204" pitchFamily="49" charset="0"/>
              </a:rPr>
              <a:t>KafkaStreams</a:t>
            </a:r>
            <a:r>
              <a:rPr lang="en-US" sz="1600" i="0" dirty="0">
                <a:solidFill>
                  <a:schemeClr val="tx1"/>
                </a:solidFill>
                <a:effectLst/>
                <a:latin typeface="Consolas" panose="020B0609020204030204" pitchFamily="49" charset="0"/>
              </a:rPr>
              <a:t> streams = new </a:t>
            </a:r>
            <a:r>
              <a:rPr lang="en-US" sz="1600" i="0" dirty="0" err="1">
                <a:solidFill>
                  <a:schemeClr val="tx1"/>
                </a:solidFill>
                <a:effectLst/>
                <a:latin typeface="Consolas" panose="020B0609020204030204" pitchFamily="49" charset="0"/>
              </a:rPr>
              <a:t>KafkaStreams</a:t>
            </a:r>
            <a:r>
              <a:rPr lang="en-US" sz="1600" i="0" dirty="0">
                <a:solidFill>
                  <a:schemeClr val="tx1"/>
                </a:solidFill>
                <a:effectLst/>
                <a:latin typeface="Consolas" panose="020B0609020204030204" pitchFamily="49" charset="0"/>
              </a:rPr>
              <a:t>(topology, props); </a:t>
            </a:r>
          </a:p>
          <a:p>
            <a:pPr marL="12700" indent="0" algn="l">
              <a:buNone/>
            </a:pPr>
            <a:r>
              <a:rPr lang="en-US" sz="1600" i="0" dirty="0" err="1">
                <a:solidFill>
                  <a:schemeClr val="tx1"/>
                </a:solidFill>
                <a:effectLst/>
                <a:latin typeface="Consolas" panose="020B0609020204030204" pitchFamily="49" charset="0"/>
              </a:rPr>
              <a:t>streams.start</a:t>
            </a:r>
            <a:r>
              <a:rPr lang="en-US" sz="1600" i="0" dirty="0">
                <a:solidFill>
                  <a:schemeClr val="tx1"/>
                </a:solidFill>
                <a:effectLst/>
                <a:latin typeface="Consolas" panose="020B0609020204030204" pitchFamily="49" charset="0"/>
              </a:rPr>
              <a:t>();</a:t>
            </a:r>
          </a:p>
        </p:txBody>
      </p:sp>
      <p:sp>
        <p:nvSpPr>
          <p:cNvPr id="4" name="Pil: venstre 3">
            <a:extLst>
              <a:ext uri="{FF2B5EF4-FFF2-40B4-BE49-F238E27FC236}">
                <a16:creationId xmlns:a16="http://schemas.microsoft.com/office/drawing/2014/main" id="{5CD8011C-D473-2B7E-134B-E73F9F586D8B}"/>
              </a:ext>
            </a:extLst>
          </p:cNvPr>
          <p:cNvSpPr/>
          <p:nvPr/>
        </p:nvSpPr>
        <p:spPr>
          <a:xfrm rot="21009983">
            <a:off x="3456536" y="2495672"/>
            <a:ext cx="2005781"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 processor</a:t>
            </a:r>
          </a:p>
        </p:txBody>
      </p:sp>
      <p:sp>
        <p:nvSpPr>
          <p:cNvPr id="5" name="Pil: venstre 4">
            <a:extLst>
              <a:ext uri="{FF2B5EF4-FFF2-40B4-BE49-F238E27FC236}">
                <a16:creationId xmlns:a16="http://schemas.microsoft.com/office/drawing/2014/main" id="{303ED792-2305-485E-732C-9D96B7D374AE}"/>
              </a:ext>
            </a:extLst>
          </p:cNvPr>
          <p:cNvSpPr/>
          <p:nvPr/>
        </p:nvSpPr>
        <p:spPr>
          <a:xfrm rot="21009983">
            <a:off x="4441233" y="2783482"/>
            <a:ext cx="2005781" cy="484632"/>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processor</a:t>
            </a:r>
          </a:p>
        </p:txBody>
      </p:sp>
      <p:sp>
        <p:nvSpPr>
          <p:cNvPr id="7" name="Pil: venstre 6">
            <a:extLst>
              <a:ext uri="{FF2B5EF4-FFF2-40B4-BE49-F238E27FC236}">
                <a16:creationId xmlns:a16="http://schemas.microsoft.com/office/drawing/2014/main" id="{9F0B736D-0C77-E7AC-0F54-61428E75334D}"/>
              </a:ext>
            </a:extLst>
          </p:cNvPr>
          <p:cNvSpPr/>
          <p:nvPr/>
        </p:nvSpPr>
        <p:spPr>
          <a:xfrm rot="21009983">
            <a:off x="4871379" y="3187577"/>
            <a:ext cx="2005781" cy="484632"/>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Map processor</a:t>
            </a:r>
          </a:p>
        </p:txBody>
      </p:sp>
      <p:sp>
        <p:nvSpPr>
          <p:cNvPr id="8" name="Pil: venstre 7">
            <a:extLst>
              <a:ext uri="{FF2B5EF4-FFF2-40B4-BE49-F238E27FC236}">
                <a16:creationId xmlns:a16="http://schemas.microsoft.com/office/drawing/2014/main" id="{7F69662E-17FC-8EC8-FF35-349AD3E62692}"/>
              </a:ext>
            </a:extLst>
          </p:cNvPr>
          <p:cNvSpPr/>
          <p:nvPr/>
        </p:nvSpPr>
        <p:spPr>
          <a:xfrm rot="21009983">
            <a:off x="4810926" y="3603557"/>
            <a:ext cx="2005781"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Sink processor</a:t>
            </a:r>
          </a:p>
        </p:txBody>
      </p:sp>
      <p:pic>
        <p:nvPicPr>
          <p:cNvPr id="9" name="Billede 8">
            <a:extLst>
              <a:ext uri="{FF2B5EF4-FFF2-40B4-BE49-F238E27FC236}">
                <a16:creationId xmlns:a16="http://schemas.microsoft.com/office/drawing/2014/main" id="{480C9934-A97D-1908-D6FF-7E46DD136B60}"/>
              </a:ext>
            </a:extLst>
          </p:cNvPr>
          <p:cNvPicPr>
            <a:picLocks/>
          </p:cNvPicPr>
          <p:nvPr/>
        </p:nvPicPr>
        <p:blipFill>
          <a:blip r:embed="rId2"/>
          <a:stretch>
            <a:fillRect/>
          </a:stretch>
        </p:blipFill>
        <p:spPr>
          <a:xfrm>
            <a:off x="7582745" y="2465514"/>
            <a:ext cx="2057400" cy="2581275"/>
          </a:xfrm>
          <a:prstGeom prst="rect">
            <a:avLst/>
          </a:prstGeom>
        </p:spPr>
      </p:pic>
    </p:spTree>
    <p:extLst>
      <p:ext uri="{BB962C8B-B14F-4D97-AF65-F5344CB8AC3E}">
        <p14:creationId xmlns:p14="http://schemas.microsoft.com/office/powerpoint/2010/main" val="1534489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Creating source streams</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4" y="1052512"/>
            <a:ext cx="3956096" cy="4748520"/>
          </a:xfrm>
        </p:spPr>
        <p:txBody>
          <a:bodyPr/>
          <a:lstStyle/>
          <a:p>
            <a:pPr marL="12700" indent="0" algn="l">
              <a:buNone/>
            </a:pPr>
            <a:r>
              <a:rPr lang="en-US" sz="1600" b="1" i="0" dirty="0" err="1">
                <a:solidFill>
                  <a:schemeClr val="tx1"/>
                </a:solidFill>
                <a:effectLst/>
                <a:latin typeface="+mn-lt"/>
              </a:rPr>
              <a:t>Kstream</a:t>
            </a:r>
            <a:r>
              <a:rPr lang="en-US" sz="1600" b="1" i="0" dirty="0">
                <a:solidFill>
                  <a:schemeClr val="tx1"/>
                </a:solidFill>
                <a:effectLst/>
                <a:latin typeface="+mn-lt"/>
              </a:rPr>
              <a:t> </a:t>
            </a:r>
            <a:r>
              <a:rPr lang="en-US" sz="1600" i="0" dirty="0">
                <a:solidFill>
                  <a:schemeClr val="tx1"/>
                </a:solidFill>
                <a:effectLst/>
                <a:latin typeface="+mn-lt"/>
              </a:rPr>
              <a:t>is an abstraction of a continuous stream of events that can be build from a </a:t>
            </a:r>
            <a:r>
              <a:rPr lang="en-US" sz="1600" i="0" dirty="0" err="1">
                <a:solidFill>
                  <a:schemeClr val="tx1"/>
                </a:solidFill>
                <a:effectLst/>
                <a:latin typeface="+mn-lt"/>
              </a:rPr>
              <a:t>kafka</a:t>
            </a:r>
            <a:r>
              <a:rPr lang="en-US" sz="1600" i="0" dirty="0">
                <a:solidFill>
                  <a:schemeClr val="tx1"/>
                </a:solidFill>
                <a:effectLst/>
                <a:latin typeface="+mn-lt"/>
              </a:rPr>
              <a:t> topic.</a:t>
            </a:r>
          </a:p>
          <a:p>
            <a:pPr marL="12700" indent="0" algn="l">
              <a:buNone/>
            </a:pPr>
            <a:r>
              <a:rPr lang="en-US" sz="1200" b="1" i="0" dirty="0" err="1">
                <a:solidFill>
                  <a:schemeClr val="tx1"/>
                </a:solidFill>
                <a:effectLst/>
                <a:latin typeface="Consolas" panose="020B0609020204030204" pitchFamily="49" charset="0"/>
              </a:rPr>
              <a:t>KStream</a:t>
            </a:r>
            <a:r>
              <a:rPr lang="en-US" sz="1200" b="0" i="0" dirty="0">
                <a:solidFill>
                  <a:schemeClr val="tx1"/>
                </a:solidFill>
                <a:effectLst/>
                <a:latin typeface="Consolas" panose="020B0609020204030204" pitchFamily="49" charset="0"/>
              </a:rPr>
              <a:t>&lt;String, String&gt; </a:t>
            </a:r>
            <a:r>
              <a:rPr lang="en-US" sz="1200" b="0" i="0" dirty="0" err="1">
                <a:solidFill>
                  <a:schemeClr val="tx1"/>
                </a:solidFill>
                <a:effectLst/>
                <a:latin typeface="Consolas" panose="020B0609020204030204" pitchFamily="49" charset="0"/>
              </a:rPr>
              <a:t>myKStream</a:t>
            </a:r>
            <a:r>
              <a:rPr lang="en-US" sz="1200" b="0" i="0" dirty="0">
                <a:solidFill>
                  <a:schemeClr val="tx1"/>
                </a:solidFill>
                <a:effectLst/>
                <a:latin typeface="Consolas" panose="020B0609020204030204" pitchFamily="49" charset="0"/>
              </a:rPr>
              <a:t> = </a:t>
            </a:r>
            <a:r>
              <a:rPr lang="en-US" sz="1200" i="0" dirty="0" err="1">
                <a:solidFill>
                  <a:schemeClr val="tx1"/>
                </a:solidFill>
                <a:effectLst/>
                <a:latin typeface="Consolas" panose="020B0609020204030204" pitchFamily="49" charset="0"/>
              </a:rPr>
              <a:t>builder</a:t>
            </a:r>
            <a:r>
              <a:rPr lang="en-US" sz="1200" b="0" i="0" dirty="0" err="1">
                <a:solidFill>
                  <a:schemeClr val="tx1"/>
                </a:solidFill>
                <a:effectLst/>
                <a:latin typeface="Consolas" panose="020B0609020204030204" pitchFamily="49" charset="0"/>
              </a:rPr>
              <a:t>.</a:t>
            </a:r>
            <a:r>
              <a:rPr lang="en-US" sz="1200" b="1" i="0" dirty="0" err="1">
                <a:solidFill>
                  <a:schemeClr val="tx1"/>
                </a:solidFill>
                <a:effectLst/>
                <a:latin typeface="Consolas" panose="020B0609020204030204" pitchFamily="49" charset="0"/>
              </a:rPr>
              <a:t>stream</a:t>
            </a:r>
            <a:r>
              <a:rPr lang="en-US" sz="1200" b="0" i="0" dirty="0">
                <a:solidFill>
                  <a:schemeClr val="tx1"/>
                </a:solidFill>
                <a:effectLst/>
                <a:latin typeface="Consolas" panose="020B0609020204030204" pitchFamily="49" charset="0"/>
              </a:rPr>
              <a:t>(“</a:t>
            </a:r>
            <a:r>
              <a:rPr lang="en-US" sz="1200" b="0" i="0" dirty="0" err="1">
                <a:solidFill>
                  <a:schemeClr val="tx1"/>
                </a:solidFill>
                <a:effectLst/>
                <a:latin typeface="Consolas" panose="020B0609020204030204" pitchFamily="49" charset="0"/>
              </a:rPr>
              <a:t>inputTopic</a:t>
            </a:r>
            <a:r>
              <a:rPr lang="en-US" sz="1200" b="0" i="0" dirty="0">
                <a:solidFill>
                  <a:schemeClr val="tx1"/>
                </a:solidFill>
                <a:effectLst/>
                <a:latin typeface="Consolas" panose="020B0609020204030204" pitchFamily="49" charset="0"/>
              </a:rPr>
              <a:t>”);</a:t>
            </a:r>
            <a:endParaRPr lang="en-US" sz="1200" dirty="0">
              <a:solidFill>
                <a:schemeClr val="tx1"/>
              </a:solidFill>
              <a:latin typeface="Consolas" panose="020B0609020204030204" pitchFamily="49" charset="0"/>
            </a:endParaRPr>
          </a:p>
          <a:p>
            <a:pPr marL="12700" indent="0" algn="l">
              <a:buNone/>
            </a:pPr>
            <a:endParaRPr lang="en-US" sz="1600" b="1" i="0" dirty="0">
              <a:solidFill>
                <a:schemeClr val="tx1"/>
              </a:solidFill>
              <a:effectLst/>
              <a:latin typeface="+mn-lt"/>
            </a:endParaRPr>
          </a:p>
          <a:p>
            <a:pPr marL="12700" indent="0" algn="l">
              <a:buNone/>
            </a:pPr>
            <a:r>
              <a:rPr lang="en-US" sz="1600" b="1" i="0" dirty="0" err="1">
                <a:solidFill>
                  <a:schemeClr val="tx1"/>
                </a:solidFill>
                <a:effectLst/>
                <a:latin typeface="+mn-lt"/>
              </a:rPr>
              <a:t>Ktable</a:t>
            </a:r>
            <a:r>
              <a:rPr lang="en-US" sz="1600" b="1" i="0" dirty="0">
                <a:solidFill>
                  <a:schemeClr val="tx1"/>
                </a:solidFill>
                <a:effectLst/>
                <a:latin typeface="+mn-lt"/>
              </a:rPr>
              <a:t> </a:t>
            </a:r>
            <a:r>
              <a:rPr lang="en-US" sz="1600" i="0" dirty="0">
                <a:solidFill>
                  <a:schemeClr val="tx1"/>
                </a:solidFill>
                <a:effectLst/>
                <a:latin typeface="+mn-lt"/>
              </a:rPr>
              <a:t>is a stateful table like structure that holds the latest value for each key in the processed partition</a:t>
            </a:r>
          </a:p>
          <a:p>
            <a:pPr marL="12700" indent="0" algn="l">
              <a:buNone/>
            </a:pPr>
            <a:r>
              <a:rPr lang="en-US" sz="1200" b="1" dirty="0" err="1">
                <a:solidFill>
                  <a:schemeClr val="tx1"/>
                </a:solidFill>
                <a:latin typeface="Consolas" panose="020B0609020204030204" pitchFamily="49" charset="0"/>
              </a:rPr>
              <a:t>KTable</a:t>
            </a:r>
            <a:r>
              <a:rPr lang="en-US" sz="1200" dirty="0">
                <a:solidFill>
                  <a:schemeClr val="tx1"/>
                </a:solidFill>
                <a:latin typeface="Consolas" panose="020B0609020204030204" pitchFamily="49" charset="0"/>
              </a:rPr>
              <a:t>&lt;String, String&gt; </a:t>
            </a:r>
            <a:r>
              <a:rPr lang="en-US" sz="1200" dirty="0" err="1">
                <a:solidFill>
                  <a:schemeClr val="tx1"/>
                </a:solidFill>
                <a:latin typeface="Consolas" panose="020B0609020204030204" pitchFamily="49" charset="0"/>
              </a:rPr>
              <a:t>myKTable</a:t>
            </a:r>
            <a:r>
              <a:rPr lang="en-US" sz="1200" dirty="0">
                <a:solidFill>
                  <a:schemeClr val="tx1"/>
                </a:solidFill>
                <a:latin typeface="Consolas" panose="020B0609020204030204" pitchFamily="49" charset="0"/>
              </a:rPr>
              <a:t> = </a:t>
            </a:r>
            <a:r>
              <a:rPr lang="en-US" sz="1200" i="0" dirty="0" err="1">
                <a:solidFill>
                  <a:schemeClr val="tx1"/>
                </a:solidFill>
                <a:effectLst/>
                <a:latin typeface="Consolas" panose="020B0609020204030204" pitchFamily="49" charset="0"/>
              </a:rPr>
              <a:t>builder</a:t>
            </a:r>
            <a:r>
              <a:rPr lang="en-US" sz="1200" dirty="0" err="1">
                <a:solidFill>
                  <a:schemeClr val="tx1"/>
                </a:solidFill>
                <a:latin typeface="Consolas" panose="020B0609020204030204" pitchFamily="49" charset="0"/>
              </a:rPr>
              <a:t>.</a:t>
            </a:r>
            <a:r>
              <a:rPr lang="en-US" sz="1200" b="1" dirty="0" err="1">
                <a:solidFill>
                  <a:schemeClr val="tx1"/>
                </a:solidFill>
                <a:latin typeface="Consolas" panose="020B0609020204030204" pitchFamily="49" charset="0"/>
              </a:rPr>
              <a:t>table</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inputTopic</a:t>
            </a:r>
            <a:r>
              <a:rPr lang="en-US" sz="1200" dirty="0">
                <a:solidFill>
                  <a:schemeClr val="tx1"/>
                </a:solidFill>
                <a:latin typeface="Consolas" panose="020B0609020204030204" pitchFamily="49" charset="0"/>
              </a:rPr>
              <a:t>”);</a:t>
            </a:r>
          </a:p>
          <a:p>
            <a:pPr marL="12700" indent="0" algn="l">
              <a:buNone/>
            </a:pPr>
            <a:endParaRPr lang="en-US" sz="1600" dirty="0">
              <a:solidFill>
                <a:schemeClr val="tx1"/>
              </a:solidFill>
              <a:latin typeface="Consolas" panose="020B0609020204030204" pitchFamily="49" charset="0"/>
            </a:endParaRPr>
          </a:p>
          <a:p>
            <a:pPr marL="12700" indent="0">
              <a:buNone/>
            </a:pPr>
            <a:r>
              <a:rPr lang="en-US" sz="1600" b="1" i="0" dirty="0" err="1">
                <a:solidFill>
                  <a:schemeClr val="tx1"/>
                </a:solidFill>
                <a:effectLst/>
                <a:latin typeface="+mn-lt"/>
              </a:rPr>
              <a:t>GlobalKtable</a:t>
            </a:r>
            <a:r>
              <a:rPr lang="en-US" sz="1600" b="1" i="0" dirty="0">
                <a:solidFill>
                  <a:schemeClr val="tx1"/>
                </a:solidFill>
                <a:effectLst/>
                <a:latin typeface="+mn-lt"/>
              </a:rPr>
              <a:t> </a:t>
            </a:r>
            <a:r>
              <a:rPr lang="en-US" sz="1600" i="0" dirty="0">
                <a:solidFill>
                  <a:schemeClr val="tx1"/>
                </a:solidFill>
                <a:effectLst/>
                <a:latin typeface="+mn-lt"/>
              </a:rPr>
              <a:t>is a stateful table like structure that holds the latest value for each key in the processed topic</a:t>
            </a:r>
          </a:p>
          <a:p>
            <a:pPr marL="12700" indent="0" algn="l">
              <a:buNone/>
            </a:pPr>
            <a:r>
              <a:rPr lang="en-US" sz="1200" b="1" dirty="0" err="1">
                <a:solidFill>
                  <a:schemeClr val="tx1"/>
                </a:solidFill>
                <a:latin typeface="Consolas" panose="020B0609020204030204" pitchFamily="49" charset="0"/>
              </a:rPr>
              <a:t>GlobalKTable</a:t>
            </a:r>
            <a:r>
              <a:rPr lang="en-US" sz="1200" dirty="0">
                <a:solidFill>
                  <a:schemeClr val="tx1"/>
                </a:solidFill>
                <a:latin typeface="Consolas" panose="020B0609020204030204" pitchFamily="49" charset="0"/>
              </a:rPr>
              <a:t>&lt;String, String&gt; </a:t>
            </a:r>
            <a:r>
              <a:rPr lang="en-US" sz="1200" dirty="0" err="1">
                <a:solidFill>
                  <a:schemeClr val="tx1"/>
                </a:solidFill>
                <a:latin typeface="Consolas" panose="020B0609020204030204" pitchFamily="49" charset="0"/>
              </a:rPr>
              <a:t>myGlobalKTable</a:t>
            </a:r>
            <a:r>
              <a:rPr lang="en-US" sz="1200" dirty="0">
                <a:solidFill>
                  <a:schemeClr val="tx1"/>
                </a:solidFill>
                <a:latin typeface="Consolas" panose="020B0609020204030204" pitchFamily="49" charset="0"/>
              </a:rPr>
              <a:t> = </a:t>
            </a:r>
            <a:r>
              <a:rPr lang="en-US" sz="1200" dirty="0" err="1">
                <a:solidFill>
                  <a:schemeClr val="tx1"/>
                </a:solidFill>
                <a:latin typeface="Consolas" panose="020B0609020204030204" pitchFamily="49" charset="0"/>
              </a:rPr>
              <a:t>builder.</a:t>
            </a:r>
            <a:r>
              <a:rPr lang="en-US" sz="1200" b="1" dirty="0" err="1">
                <a:solidFill>
                  <a:schemeClr val="tx1"/>
                </a:solidFill>
                <a:latin typeface="Consolas" panose="020B0609020204030204" pitchFamily="49" charset="0"/>
              </a:rPr>
              <a:t>globalTable</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inputTopic</a:t>
            </a:r>
            <a:r>
              <a:rPr lang="en-US" sz="1200" dirty="0">
                <a:solidFill>
                  <a:schemeClr val="tx1"/>
                </a:solidFill>
                <a:latin typeface="Consolas" panose="020B0609020204030204" pitchFamily="49" charset="0"/>
              </a:rPr>
              <a:t>);</a:t>
            </a:r>
          </a:p>
          <a:p>
            <a:pPr marL="12700" indent="0" algn="l">
              <a:buNone/>
            </a:pPr>
            <a:endParaRPr lang="en-US" sz="1600" dirty="0">
              <a:solidFill>
                <a:schemeClr val="tx1"/>
              </a:solidFill>
              <a:latin typeface="Consolas" panose="020B0609020204030204" pitchFamily="49" charset="0"/>
            </a:endParaRPr>
          </a:p>
          <a:p>
            <a:pPr marL="12700" indent="0" algn="l">
              <a:buNone/>
            </a:pPr>
            <a:endParaRPr lang="en-US" sz="1600" i="0" dirty="0">
              <a:solidFill>
                <a:schemeClr val="tx1"/>
              </a:solidFill>
              <a:effectLst/>
              <a:latin typeface="Consolas" panose="020B0609020204030204" pitchFamily="49" charset="0"/>
            </a:endParaRPr>
          </a:p>
        </p:txBody>
      </p:sp>
      <p:pic>
        <p:nvPicPr>
          <p:cNvPr id="4" name="Billede 3">
            <a:extLst>
              <a:ext uri="{FF2B5EF4-FFF2-40B4-BE49-F238E27FC236}">
                <a16:creationId xmlns:a16="http://schemas.microsoft.com/office/drawing/2014/main" id="{B90BBB30-F9C4-BCB6-1B47-E7F0623FDE03}"/>
              </a:ext>
            </a:extLst>
          </p:cNvPr>
          <p:cNvPicPr>
            <a:picLocks/>
          </p:cNvPicPr>
          <p:nvPr/>
        </p:nvPicPr>
        <p:blipFill>
          <a:blip r:embed="rId3"/>
          <a:stretch>
            <a:fillRect/>
          </a:stretch>
        </p:blipFill>
        <p:spPr>
          <a:xfrm>
            <a:off x="6622294" y="1754362"/>
            <a:ext cx="3066823" cy="3475242"/>
          </a:xfrm>
          <a:prstGeom prst="rect">
            <a:avLst/>
          </a:prstGeom>
        </p:spPr>
      </p:pic>
      <p:pic>
        <p:nvPicPr>
          <p:cNvPr id="5" name="Billede 4">
            <a:extLst>
              <a:ext uri="{FF2B5EF4-FFF2-40B4-BE49-F238E27FC236}">
                <a16:creationId xmlns:a16="http://schemas.microsoft.com/office/drawing/2014/main" id="{91B4E7CB-7568-F3E7-FBDB-6040D4513907}"/>
              </a:ext>
            </a:extLst>
          </p:cNvPr>
          <p:cNvPicPr>
            <a:picLocks/>
          </p:cNvPicPr>
          <p:nvPr/>
        </p:nvPicPr>
        <p:blipFill>
          <a:blip r:embed="rId4"/>
          <a:stretch>
            <a:fillRect/>
          </a:stretch>
        </p:blipFill>
        <p:spPr>
          <a:xfrm>
            <a:off x="3922053" y="1754362"/>
            <a:ext cx="2198380" cy="723900"/>
          </a:xfrm>
          <a:prstGeom prst="rect">
            <a:avLst/>
          </a:prstGeom>
        </p:spPr>
      </p:pic>
      <p:pic>
        <p:nvPicPr>
          <p:cNvPr id="6" name="Billede 5">
            <a:extLst>
              <a:ext uri="{FF2B5EF4-FFF2-40B4-BE49-F238E27FC236}">
                <a16:creationId xmlns:a16="http://schemas.microsoft.com/office/drawing/2014/main" id="{808DC439-DC6D-8130-5A8A-D063A3BFB23A}"/>
              </a:ext>
            </a:extLst>
          </p:cNvPr>
          <p:cNvPicPr>
            <a:picLocks/>
          </p:cNvPicPr>
          <p:nvPr/>
        </p:nvPicPr>
        <p:blipFill>
          <a:blip r:embed="rId5"/>
          <a:stretch>
            <a:fillRect/>
          </a:stretch>
        </p:blipFill>
        <p:spPr>
          <a:xfrm>
            <a:off x="3929048" y="3124403"/>
            <a:ext cx="1986553" cy="1301766"/>
          </a:xfrm>
          <a:prstGeom prst="rect">
            <a:avLst/>
          </a:prstGeom>
        </p:spPr>
      </p:pic>
      <p:pic>
        <p:nvPicPr>
          <p:cNvPr id="7" name="Billede 6">
            <a:extLst>
              <a:ext uri="{FF2B5EF4-FFF2-40B4-BE49-F238E27FC236}">
                <a16:creationId xmlns:a16="http://schemas.microsoft.com/office/drawing/2014/main" id="{3BF7010F-1192-6CCA-571A-35EE2140FF7E}"/>
              </a:ext>
            </a:extLst>
          </p:cNvPr>
          <p:cNvPicPr>
            <a:picLocks/>
          </p:cNvPicPr>
          <p:nvPr/>
        </p:nvPicPr>
        <p:blipFill>
          <a:blip r:embed="rId6"/>
          <a:stretch>
            <a:fillRect/>
          </a:stretch>
        </p:blipFill>
        <p:spPr>
          <a:xfrm>
            <a:off x="4409316" y="4820742"/>
            <a:ext cx="2012666" cy="723900"/>
          </a:xfrm>
          <a:prstGeom prst="rect">
            <a:avLst/>
          </a:prstGeom>
        </p:spPr>
      </p:pic>
    </p:spTree>
    <p:extLst>
      <p:ext uri="{BB962C8B-B14F-4D97-AF65-F5344CB8AC3E}">
        <p14:creationId xmlns:p14="http://schemas.microsoft.com/office/powerpoint/2010/main" val="342959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7920038" cy="4050430"/>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simple stream</a:t>
            </a:r>
          </a:p>
          <a:p>
            <a:pPr lvl="1"/>
            <a:r>
              <a:rPr lang="en-US" sz="1400" dirty="0"/>
              <a:t>Create an input topic named </a:t>
            </a:r>
            <a:r>
              <a:rPr lang="en-US" sz="1400" dirty="0" err="1">
                <a:latin typeface="Consolas" panose="020B0609020204030204" pitchFamily="49" charset="0"/>
              </a:rPr>
              <a:t>inputTopic</a:t>
            </a:r>
            <a:r>
              <a:rPr lang="en-US" sz="1400" dirty="0"/>
              <a:t> and an output topic named </a:t>
            </a:r>
            <a:r>
              <a:rPr lang="en-US" sz="1400" dirty="0" err="1">
                <a:latin typeface="Consolas" panose="020B0609020204030204" pitchFamily="49" charset="0"/>
              </a:rPr>
              <a:t>outputTopic</a:t>
            </a:r>
            <a:endParaRPr lang="en-US" sz="1400" dirty="0">
              <a:latin typeface="Consolas" panose="020B0609020204030204" pitchFamily="49" charset="0"/>
            </a:endParaRPr>
          </a:p>
          <a:p>
            <a:pPr lvl="1"/>
            <a:r>
              <a:rPr lang="en-US" sz="1400" dirty="0"/>
              <a:t>Write a topology that read messages from input and write them to output</a:t>
            </a:r>
          </a:p>
          <a:p>
            <a:pPr lvl="1"/>
            <a:r>
              <a:rPr lang="en-US" sz="1400" dirty="0"/>
              <a:t>Start the stream application</a:t>
            </a:r>
          </a:p>
          <a:p>
            <a:pPr lvl="1"/>
            <a:r>
              <a:rPr lang="en-US" sz="1400" dirty="0"/>
              <a:t>Start a producer that produces messages to the input topic like this:</a:t>
            </a:r>
          </a:p>
          <a:p>
            <a:pPr lvl="1"/>
            <a:r>
              <a:rPr lang="en-US" sz="1400" dirty="0"/>
              <a:t>Open PowerShell window and navigate to &lt;project&gt;/docker folder</a:t>
            </a:r>
          </a:p>
          <a:p>
            <a:pPr lvl="1"/>
            <a:r>
              <a:rPr lang="en-US" sz="1400" dirty="0"/>
              <a:t>Type </a:t>
            </a:r>
            <a:r>
              <a:rPr lang="en-US" sz="1400" b="1" dirty="0">
                <a:latin typeface="Consolas" panose="020B0609020204030204" pitchFamily="49" charset="0"/>
              </a:rPr>
              <a:t>.\kafka-producer-perf-test.bat --topic </a:t>
            </a:r>
            <a:r>
              <a:rPr lang="en-US" sz="1400" b="1" dirty="0" err="1">
                <a:latin typeface="Consolas" panose="020B0609020204030204" pitchFamily="49" charset="0"/>
              </a:rPr>
              <a:t>inputTopic</a:t>
            </a:r>
            <a:r>
              <a:rPr lang="en-US" sz="1400" b="1" dirty="0">
                <a:latin typeface="Consolas" panose="020B0609020204030204" pitchFamily="49" charset="0"/>
              </a:rPr>
              <a:t> --num-records 10000 --throughput 1 --record-size 5</a:t>
            </a:r>
          </a:p>
          <a:p>
            <a:pPr lvl="1"/>
            <a:r>
              <a:rPr lang="en-US" sz="1400" dirty="0"/>
              <a:t>Open a new PowerShell window and navigate to &lt;project&gt;/docker folder:</a:t>
            </a:r>
          </a:p>
          <a:p>
            <a:pPr lvl="1"/>
            <a:r>
              <a:rPr lang="en-US" sz="1400" dirty="0"/>
              <a:t>Type </a:t>
            </a:r>
            <a:r>
              <a:rPr lang="en-US" sz="1400" b="1" dirty="0"/>
              <a:t>.\kafka-consumer.bat --topic </a:t>
            </a:r>
            <a:r>
              <a:rPr lang="en-US" sz="1400" b="1" dirty="0" err="1"/>
              <a:t>outputTopic</a:t>
            </a:r>
            <a:r>
              <a:rPr lang="en-US" sz="1400" b="1" dirty="0"/>
              <a:t> --from-beginning --property </a:t>
            </a:r>
            <a:r>
              <a:rPr lang="en-US" sz="1400" b="1" dirty="0" err="1"/>
              <a:t>print.partition</a:t>
            </a:r>
            <a:r>
              <a:rPr lang="en-US" sz="1400" b="1" dirty="0"/>
              <a:t>=true --property </a:t>
            </a:r>
            <a:r>
              <a:rPr lang="en-US" sz="1400" b="1" dirty="0" err="1"/>
              <a:t>print.offset</a:t>
            </a:r>
            <a:r>
              <a:rPr lang="en-US" sz="1400" b="1" dirty="0"/>
              <a:t>=true</a:t>
            </a:r>
            <a:endParaRPr lang="en-US" sz="1400" b="1" dirty="0">
              <a:latin typeface="Consolas" panose="020B0609020204030204" pitchFamily="49" charset="0"/>
            </a:endParaRPr>
          </a:p>
          <a:p>
            <a:pPr lvl="1"/>
            <a:r>
              <a:rPr lang="en-US" sz="1400" dirty="0"/>
              <a:t>Verify that messages are being sent to the output topic</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8.1</a:t>
            </a:r>
          </a:p>
        </p:txBody>
      </p:sp>
      <p:pic>
        <p:nvPicPr>
          <p:cNvPr id="5" name="Billede 4">
            <a:extLst>
              <a:ext uri="{FF2B5EF4-FFF2-40B4-BE49-F238E27FC236}">
                <a16:creationId xmlns:a16="http://schemas.microsoft.com/office/drawing/2014/main" id="{C683EB38-053C-D68B-9125-24249AE77582}"/>
              </a:ext>
            </a:extLst>
          </p:cNvPr>
          <p:cNvPicPr>
            <a:picLocks/>
          </p:cNvPicPr>
          <p:nvPr/>
        </p:nvPicPr>
        <p:blipFill>
          <a:blip r:embed="rId2"/>
          <a:stretch>
            <a:fillRect/>
          </a:stretch>
        </p:blipFill>
        <p:spPr>
          <a:xfrm>
            <a:off x="1887793" y="5562599"/>
            <a:ext cx="4581525" cy="485775"/>
          </a:xfrm>
          <a:prstGeom prst="rect">
            <a:avLst/>
          </a:prstGeom>
        </p:spPr>
      </p:pic>
    </p:spTree>
    <p:extLst>
      <p:ext uri="{BB962C8B-B14F-4D97-AF65-F5344CB8AC3E}">
        <p14:creationId xmlns:p14="http://schemas.microsoft.com/office/powerpoint/2010/main" val="2972820050"/>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797723-C707-458D-B97B-78383455FA72}">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7791</TotalTime>
  <Words>3950</Words>
  <Application>Microsoft Office PowerPoint</Application>
  <PresentationFormat>Brugerdefineret</PresentationFormat>
  <Paragraphs>366</Paragraphs>
  <Slides>31</Slides>
  <Notes>3</Notes>
  <HiddenSlides>0</HiddenSlides>
  <MMClips>0</MMClips>
  <ScaleCrop>false</ScaleCrop>
  <HeadingPairs>
    <vt:vector size="6" baseType="variant">
      <vt:variant>
        <vt:lpstr>Benyttede skrifttyper</vt:lpstr>
      </vt:variant>
      <vt:variant>
        <vt:i4>4</vt:i4>
      </vt:variant>
      <vt:variant>
        <vt:lpstr>Tema</vt:lpstr>
      </vt:variant>
      <vt:variant>
        <vt:i4>2</vt:i4>
      </vt:variant>
      <vt:variant>
        <vt:lpstr>Slidetitler</vt:lpstr>
      </vt:variant>
      <vt:variant>
        <vt:i4>31</vt:i4>
      </vt:variant>
    </vt:vector>
  </HeadingPairs>
  <TitlesOfParts>
    <vt:vector size="37" baseType="lpstr">
      <vt:lpstr>Arial</vt:lpstr>
      <vt:lpstr>Consolas</vt:lpstr>
      <vt:lpstr>Arial Narrow</vt:lpstr>
      <vt:lpstr>Times New Roman</vt:lpstr>
      <vt:lpstr>3_Standarddesign</vt:lpstr>
      <vt:lpstr>2_Standarddesign</vt:lpstr>
      <vt:lpstr>Kafka Streams</vt:lpstr>
      <vt:lpstr>Why Kafka Streams</vt:lpstr>
      <vt:lpstr>Why Kafka Streams</vt:lpstr>
      <vt:lpstr>Architecture</vt:lpstr>
      <vt:lpstr>Tasks and threads</vt:lpstr>
      <vt:lpstr>Topology</vt:lpstr>
      <vt:lpstr>Define topology with DSL</vt:lpstr>
      <vt:lpstr>Creating source streams</vt:lpstr>
      <vt:lpstr>Exercise</vt:lpstr>
      <vt:lpstr>Stateless processors</vt:lpstr>
      <vt:lpstr>Stateless processors </vt:lpstr>
      <vt:lpstr>Exercise</vt:lpstr>
      <vt:lpstr>Stateless processors </vt:lpstr>
      <vt:lpstr>Exercise</vt:lpstr>
      <vt:lpstr>Stateless processors </vt:lpstr>
      <vt:lpstr>Stateful processors </vt:lpstr>
      <vt:lpstr>Transformation relationships</vt:lpstr>
      <vt:lpstr>State stores</vt:lpstr>
      <vt:lpstr>Re-partition</vt:lpstr>
      <vt:lpstr>Exercise</vt:lpstr>
      <vt:lpstr>Joins</vt:lpstr>
      <vt:lpstr>Windowing</vt:lpstr>
      <vt:lpstr>Join example</vt:lpstr>
      <vt:lpstr>co-partition</vt:lpstr>
      <vt:lpstr>Exercise</vt:lpstr>
      <vt:lpstr>Sub-topologies</vt:lpstr>
      <vt:lpstr>Construction the topologies</vt:lpstr>
      <vt:lpstr>Visualize topology</vt:lpstr>
      <vt:lpstr>Custom Processor</vt:lpstr>
      <vt:lpstr>Exercise / demo</vt:lpstr>
      <vt:lpstr>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dc:creator>Martin Clausen</dc:creator>
  <cp:lastModifiedBy>Martin Clausen</cp:lastModifiedBy>
  <cp:revision>194</cp:revision>
  <dcterms:modified xsi:type="dcterms:W3CDTF">2023-12-12T15:14:30Z</dcterms:modified>
</cp:coreProperties>
</file>